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7" r:id="rId1"/>
  </p:sldMasterIdLst>
  <p:sldIdLst>
    <p:sldId id="256" r:id="rId2"/>
    <p:sldId id="269" r:id="rId3"/>
    <p:sldId id="270" r:id="rId4"/>
    <p:sldId id="273" r:id="rId5"/>
    <p:sldId id="271" r:id="rId6"/>
    <p:sldId id="274" r:id="rId7"/>
    <p:sldId id="257" r:id="rId8"/>
    <p:sldId id="275" r:id="rId9"/>
    <p:sldId id="258" r:id="rId10"/>
    <p:sldId id="265" r:id="rId11"/>
    <p:sldId id="266" r:id="rId12"/>
    <p:sldId id="259" r:id="rId13"/>
    <p:sldId id="260" r:id="rId14"/>
    <p:sldId id="261" r:id="rId15"/>
    <p:sldId id="262" r:id="rId16"/>
    <p:sldId id="267" r:id="rId17"/>
    <p:sldId id="26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122"/>
    <p:restoredTop sz="96197"/>
  </p:normalViewPr>
  <p:slideViewPr>
    <p:cSldViewPr snapToGrid="0">
      <p:cViewPr varScale="1">
        <p:scale>
          <a:sx n="107" d="100"/>
          <a:sy n="107" d="100"/>
        </p:scale>
        <p:origin x="19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EEBF2A-9C48-43C7-AA4E-F2EEA649AE00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12C082D-1409-40C7-81D5-6A30A6A1AE16}">
      <dgm:prSet/>
      <dgm:spPr/>
      <dgm:t>
        <a:bodyPr/>
        <a:lstStyle/>
        <a:p>
          <a:r>
            <a:rPr lang="en-US" b="1" dirty="0"/>
            <a:t>Comparing the Sales of each category to know the highest and least sales.</a:t>
          </a:r>
          <a:endParaRPr lang="en-US" dirty="0"/>
        </a:p>
      </dgm:t>
    </dgm:pt>
    <dgm:pt modelId="{F9ABD3E0-3C8C-4E76-9430-340D74261F02}" type="parTrans" cxnId="{F1332326-F41E-4F4A-B91F-3335CFA5F6FF}">
      <dgm:prSet/>
      <dgm:spPr/>
      <dgm:t>
        <a:bodyPr/>
        <a:lstStyle/>
        <a:p>
          <a:endParaRPr lang="en-US"/>
        </a:p>
      </dgm:t>
    </dgm:pt>
    <dgm:pt modelId="{C76D8DF0-8CB0-4BA0-8104-CD0E79A76885}" type="sibTrans" cxnId="{F1332326-F41E-4F4A-B91F-3335CFA5F6FF}">
      <dgm:prSet/>
      <dgm:spPr/>
      <dgm:t>
        <a:bodyPr/>
        <a:lstStyle/>
        <a:p>
          <a:endParaRPr lang="en-US"/>
        </a:p>
      </dgm:t>
    </dgm:pt>
    <dgm:pt modelId="{60A88F6A-F8B2-4052-A24B-6939CEDB5B55}">
      <dgm:prSet/>
      <dgm:spPr/>
      <dgm:t>
        <a:bodyPr/>
        <a:lstStyle/>
        <a:p>
          <a:r>
            <a:rPr lang="en-US" b="1"/>
            <a:t>Categorize needs Vs wants and analyze the sales where people are spending their money in.</a:t>
          </a:r>
          <a:endParaRPr lang="en-US"/>
        </a:p>
      </dgm:t>
    </dgm:pt>
    <dgm:pt modelId="{E7E85F27-3562-46E2-8DC9-A993C047B048}" type="parTrans" cxnId="{642AD4F8-911B-4353-BB2E-0829C9BFA1B7}">
      <dgm:prSet/>
      <dgm:spPr/>
      <dgm:t>
        <a:bodyPr/>
        <a:lstStyle/>
        <a:p>
          <a:endParaRPr lang="en-US"/>
        </a:p>
      </dgm:t>
    </dgm:pt>
    <dgm:pt modelId="{67733C19-3540-432C-9E30-915D3C32FD17}" type="sibTrans" cxnId="{642AD4F8-911B-4353-BB2E-0829C9BFA1B7}">
      <dgm:prSet/>
      <dgm:spPr/>
      <dgm:t>
        <a:bodyPr/>
        <a:lstStyle/>
        <a:p>
          <a:endParaRPr lang="en-US"/>
        </a:p>
      </dgm:t>
    </dgm:pt>
    <dgm:pt modelId="{D4408621-65B5-43D5-A063-7C4887CAE23B}">
      <dgm:prSet/>
      <dgm:spPr/>
      <dgm:t>
        <a:bodyPr/>
        <a:lstStyle/>
        <a:p>
          <a:r>
            <a:rPr lang="en-US" b="1"/>
            <a:t>Discount Analysis on category to compare the sales</a:t>
          </a:r>
          <a:endParaRPr lang="en-US"/>
        </a:p>
      </dgm:t>
    </dgm:pt>
    <dgm:pt modelId="{B2F557FB-4BB0-42B7-816F-319841706FAA}" type="parTrans" cxnId="{EDCF9341-5C63-4F0D-A480-3FA84B93A431}">
      <dgm:prSet/>
      <dgm:spPr/>
      <dgm:t>
        <a:bodyPr/>
        <a:lstStyle/>
        <a:p>
          <a:endParaRPr lang="en-US"/>
        </a:p>
      </dgm:t>
    </dgm:pt>
    <dgm:pt modelId="{DB3DF3E3-3791-479C-BFB9-C1788A84099B}" type="sibTrans" cxnId="{EDCF9341-5C63-4F0D-A480-3FA84B93A431}">
      <dgm:prSet/>
      <dgm:spPr/>
      <dgm:t>
        <a:bodyPr/>
        <a:lstStyle/>
        <a:p>
          <a:endParaRPr lang="en-US"/>
        </a:p>
      </dgm:t>
    </dgm:pt>
    <dgm:pt modelId="{437684EB-9A4C-4796-AC29-CE06D4E3FF72}">
      <dgm:prSet/>
      <dgm:spPr/>
      <dgm:t>
        <a:bodyPr/>
        <a:lstStyle/>
        <a:p>
          <a:r>
            <a:rPr lang="en-US" b="1"/>
            <a:t>Average Rating analysis should be done to estimate the product quality by customer satisfaction</a:t>
          </a:r>
          <a:endParaRPr lang="en-US"/>
        </a:p>
      </dgm:t>
    </dgm:pt>
    <dgm:pt modelId="{C96183E7-D565-4E44-B7E9-0A36AE55DE55}" type="parTrans" cxnId="{C7E45986-9F74-43D0-84AA-1233D897DC21}">
      <dgm:prSet/>
      <dgm:spPr/>
      <dgm:t>
        <a:bodyPr/>
        <a:lstStyle/>
        <a:p>
          <a:endParaRPr lang="en-US"/>
        </a:p>
      </dgm:t>
    </dgm:pt>
    <dgm:pt modelId="{0E62C9F4-7E54-47DE-B5D9-C497F6FEFB2F}" type="sibTrans" cxnId="{C7E45986-9F74-43D0-84AA-1233D897DC21}">
      <dgm:prSet/>
      <dgm:spPr/>
      <dgm:t>
        <a:bodyPr/>
        <a:lstStyle/>
        <a:p>
          <a:endParaRPr lang="en-US"/>
        </a:p>
      </dgm:t>
    </dgm:pt>
    <dgm:pt modelId="{D2FD8710-A35A-6040-8F6E-A6C7DD520436}" type="pres">
      <dgm:prSet presAssocID="{E5EEBF2A-9C48-43C7-AA4E-F2EEA649AE00}" presName="outerComposite" presStyleCnt="0">
        <dgm:presLayoutVars>
          <dgm:chMax val="5"/>
          <dgm:dir/>
          <dgm:resizeHandles val="exact"/>
        </dgm:presLayoutVars>
      </dgm:prSet>
      <dgm:spPr/>
    </dgm:pt>
    <dgm:pt modelId="{3E296B1F-5B2C-BD43-B366-96B0FD9BE3B8}" type="pres">
      <dgm:prSet presAssocID="{E5EEBF2A-9C48-43C7-AA4E-F2EEA649AE00}" presName="dummyMaxCanvas" presStyleCnt="0">
        <dgm:presLayoutVars/>
      </dgm:prSet>
      <dgm:spPr/>
    </dgm:pt>
    <dgm:pt modelId="{8BA553F0-C559-4441-A36B-7972EE0E7BDC}" type="pres">
      <dgm:prSet presAssocID="{E5EEBF2A-9C48-43C7-AA4E-F2EEA649AE00}" presName="FourNodes_1" presStyleLbl="node1" presStyleIdx="0" presStyleCnt="4">
        <dgm:presLayoutVars>
          <dgm:bulletEnabled val="1"/>
        </dgm:presLayoutVars>
      </dgm:prSet>
      <dgm:spPr/>
    </dgm:pt>
    <dgm:pt modelId="{6514AED1-9E87-5948-B422-D120705B03C7}" type="pres">
      <dgm:prSet presAssocID="{E5EEBF2A-9C48-43C7-AA4E-F2EEA649AE00}" presName="FourNodes_2" presStyleLbl="node1" presStyleIdx="1" presStyleCnt="4">
        <dgm:presLayoutVars>
          <dgm:bulletEnabled val="1"/>
        </dgm:presLayoutVars>
      </dgm:prSet>
      <dgm:spPr/>
    </dgm:pt>
    <dgm:pt modelId="{37EAD28F-4291-FA4B-97B6-AE7AFE4C177F}" type="pres">
      <dgm:prSet presAssocID="{E5EEBF2A-9C48-43C7-AA4E-F2EEA649AE00}" presName="FourNodes_3" presStyleLbl="node1" presStyleIdx="2" presStyleCnt="4">
        <dgm:presLayoutVars>
          <dgm:bulletEnabled val="1"/>
        </dgm:presLayoutVars>
      </dgm:prSet>
      <dgm:spPr/>
    </dgm:pt>
    <dgm:pt modelId="{8199743C-2907-0A4B-818B-569504B7AE60}" type="pres">
      <dgm:prSet presAssocID="{E5EEBF2A-9C48-43C7-AA4E-F2EEA649AE00}" presName="FourNodes_4" presStyleLbl="node1" presStyleIdx="3" presStyleCnt="4">
        <dgm:presLayoutVars>
          <dgm:bulletEnabled val="1"/>
        </dgm:presLayoutVars>
      </dgm:prSet>
      <dgm:spPr/>
    </dgm:pt>
    <dgm:pt modelId="{8823C7EE-A42C-DA42-926C-5CD7660E3892}" type="pres">
      <dgm:prSet presAssocID="{E5EEBF2A-9C48-43C7-AA4E-F2EEA649AE00}" presName="FourConn_1-2" presStyleLbl="fgAccFollowNode1" presStyleIdx="0" presStyleCnt="3">
        <dgm:presLayoutVars>
          <dgm:bulletEnabled val="1"/>
        </dgm:presLayoutVars>
      </dgm:prSet>
      <dgm:spPr/>
    </dgm:pt>
    <dgm:pt modelId="{80A7D93E-54E4-4A4C-8FAC-D043D9029510}" type="pres">
      <dgm:prSet presAssocID="{E5EEBF2A-9C48-43C7-AA4E-F2EEA649AE00}" presName="FourConn_2-3" presStyleLbl="fgAccFollowNode1" presStyleIdx="1" presStyleCnt="3">
        <dgm:presLayoutVars>
          <dgm:bulletEnabled val="1"/>
        </dgm:presLayoutVars>
      </dgm:prSet>
      <dgm:spPr/>
    </dgm:pt>
    <dgm:pt modelId="{CC6E6D61-8791-1D47-A9B4-B1FF98136462}" type="pres">
      <dgm:prSet presAssocID="{E5EEBF2A-9C48-43C7-AA4E-F2EEA649AE00}" presName="FourConn_3-4" presStyleLbl="fgAccFollowNode1" presStyleIdx="2" presStyleCnt="3">
        <dgm:presLayoutVars>
          <dgm:bulletEnabled val="1"/>
        </dgm:presLayoutVars>
      </dgm:prSet>
      <dgm:spPr/>
    </dgm:pt>
    <dgm:pt modelId="{04CF2EE3-DE21-F648-8B9D-326986C86525}" type="pres">
      <dgm:prSet presAssocID="{E5EEBF2A-9C48-43C7-AA4E-F2EEA649AE00}" presName="FourNodes_1_text" presStyleLbl="node1" presStyleIdx="3" presStyleCnt="4">
        <dgm:presLayoutVars>
          <dgm:bulletEnabled val="1"/>
        </dgm:presLayoutVars>
      </dgm:prSet>
      <dgm:spPr/>
    </dgm:pt>
    <dgm:pt modelId="{D97C8738-DBAC-EB43-8802-3C04CD152D76}" type="pres">
      <dgm:prSet presAssocID="{E5EEBF2A-9C48-43C7-AA4E-F2EEA649AE00}" presName="FourNodes_2_text" presStyleLbl="node1" presStyleIdx="3" presStyleCnt="4">
        <dgm:presLayoutVars>
          <dgm:bulletEnabled val="1"/>
        </dgm:presLayoutVars>
      </dgm:prSet>
      <dgm:spPr/>
    </dgm:pt>
    <dgm:pt modelId="{06325EA0-B416-4D4E-9117-E92647FF1D9A}" type="pres">
      <dgm:prSet presAssocID="{E5EEBF2A-9C48-43C7-AA4E-F2EEA649AE00}" presName="FourNodes_3_text" presStyleLbl="node1" presStyleIdx="3" presStyleCnt="4">
        <dgm:presLayoutVars>
          <dgm:bulletEnabled val="1"/>
        </dgm:presLayoutVars>
      </dgm:prSet>
      <dgm:spPr/>
    </dgm:pt>
    <dgm:pt modelId="{069CE559-4F59-3644-BA14-EB6FD0558C8B}" type="pres">
      <dgm:prSet presAssocID="{E5EEBF2A-9C48-43C7-AA4E-F2EEA649AE00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7170BA17-9C05-FB49-8406-B14C7997ECC4}" type="presOf" srcId="{437684EB-9A4C-4796-AC29-CE06D4E3FF72}" destId="{069CE559-4F59-3644-BA14-EB6FD0558C8B}" srcOrd="1" destOrd="0" presId="urn:microsoft.com/office/officeart/2005/8/layout/vProcess5"/>
    <dgm:cxn modelId="{F1332326-F41E-4F4A-B91F-3335CFA5F6FF}" srcId="{E5EEBF2A-9C48-43C7-AA4E-F2EEA649AE00}" destId="{912C082D-1409-40C7-81D5-6A30A6A1AE16}" srcOrd="0" destOrd="0" parTransId="{F9ABD3E0-3C8C-4E76-9430-340D74261F02}" sibTransId="{C76D8DF0-8CB0-4BA0-8104-CD0E79A76885}"/>
    <dgm:cxn modelId="{2ABAB22C-B4DB-8A42-8D82-5DC4EA678AAE}" type="presOf" srcId="{912C082D-1409-40C7-81D5-6A30A6A1AE16}" destId="{8BA553F0-C559-4441-A36B-7972EE0E7BDC}" srcOrd="0" destOrd="0" presId="urn:microsoft.com/office/officeart/2005/8/layout/vProcess5"/>
    <dgm:cxn modelId="{EDCF9341-5C63-4F0D-A480-3FA84B93A431}" srcId="{E5EEBF2A-9C48-43C7-AA4E-F2EEA649AE00}" destId="{D4408621-65B5-43D5-A063-7C4887CAE23B}" srcOrd="2" destOrd="0" parTransId="{B2F557FB-4BB0-42B7-816F-319841706FAA}" sibTransId="{DB3DF3E3-3791-479C-BFB9-C1788A84099B}"/>
    <dgm:cxn modelId="{FF9DCF64-94AE-0449-A313-CDB34F41F467}" type="presOf" srcId="{DB3DF3E3-3791-479C-BFB9-C1788A84099B}" destId="{CC6E6D61-8791-1D47-A9B4-B1FF98136462}" srcOrd="0" destOrd="0" presId="urn:microsoft.com/office/officeart/2005/8/layout/vProcess5"/>
    <dgm:cxn modelId="{4C5C0665-6DC7-9142-AE2F-66F7EC1C3C0E}" type="presOf" srcId="{60A88F6A-F8B2-4052-A24B-6939CEDB5B55}" destId="{D97C8738-DBAC-EB43-8802-3C04CD152D76}" srcOrd="1" destOrd="0" presId="urn:microsoft.com/office/officeart/2005/8/layout/vProcess5"/>
    <dgm:cxn modelId="{264AEB6C-075D-9045-B2CC-7D8F845A7904}" type="presOf" srcId="{D4408621-65B5-43D5-A063-7C4887CAE23B}" destId="{37EAD28F-4291-FA4B-97B6-AE7AFE4C177F}" srcOrd="0" destOrd="0" presId="urn:microsoft.com/office/officeart/2005/8/layout/vProcess5"/>
    <dgm:cxn modelId="{70804F6F-A390-B243-94B1-7876025B831D}" type="presOf" srcId="{912C082D-1409-40C7-81D5-6A30A6A1AE16}" destId="{04CF2EE3-DE21-F648-8B9D-326986C86525}" srcOrd="1" destOrd="0" presId="urn:microsoft.com/office/officeart/2005/8/layout/vProcess5"/>
    <dgm:cxn modelId="{C7E45986-9F74-43D0-84AA-1233D897DC21}" srcId="{E5EEBF2A-9C48-43C7-AA4E-F2EEA649AE00}" destId="{437684EB-9A4C-4796-AC29-CE06D4E3FF72}" srcOrd="3" destOrd="0" parTransId="{C96183E7-D565-4E44-B7E9-0A36AE55DE55}" sibTransId="{0E62C9F4-7E54-47DE-B5D9-C497F6FEFB2F}"/>
    <dgm:cxn modelId="{D1E90B8A-EC72-D14A-BCAE-996DA463F67B}" type="presOf" srcId="{60A88F6A-F8B2-4052-A24B-6939CEDB5B55}" destId="{6514AED1-9E87-5948-B422-D120705B03C7}" srcOrd="0" destOrd="0" presId="urn:microsoft.com/office/officeart/2005/8/layout/vProcess5"/>
    <dgm:cxn modelId="{ECBBB999-11FF-004D-9D6F-8C9B1240FC5D}" type="presOf" srcId="{C76D8DF0-8CB0-4BA0-8104-CD0E79A76885}" destId="{8823C7EE-A42C-DA42-926C-5CD7660E3892}" srcOrd="0" destOrd="0" presId="urn:microsoft.com/office/officeart/2005/8/layout/vProcess5"/>
    <dgm:cxn modelId="{C7B15AA4-C067-134C-9074-C34644C37B1A}" type="presOf" srcId="{437684EB-9A4C-4796-AC29-CE06D4E3FF72}" destId="{8199743C-2907-0A4B-818B-569504B7AE60}" srcOrd="0" destOrd="0" presId="urn:microsoft.com/office/officeart/2005/8/layout/vProcess5"/>
    <dgm:cxn modelId="{F7A63FDC-A2A7-6B44-94FE-5799C2A98968}" type="presOf" srcId="{D4408621-65B5-43D5-A063-7C4887CAE23B}" destId="{06325EA0-B416-4D4E-9117-E92647FF1D9A}" srcOrd="1" destOrd="0" presId="urn:microsoft.com/office/officeart/2005/8/layout/vProcess5"/>
    <dgm:cxn modelId="{1BA03EEA-9B8C-DB4C-BB0E-64685D3E858F}" type="presOf" srcId="{E5EEBF2A-9C48-43C7-AA4E-F2EEA649AE00}" destId="{D2FD8710-A35A-6040-8F6E-A6C7DD520436}" srcOrd="0" destOrd="0" presId="urn:microsoft.com/office/officeart/2005/8/layout/vProcess5"/>
    <dgm:cxn modelId="{642AD4F8-911B-4353-BB2E-0829C9BFA1B7}" srcId="{E5EEBF2A-9C48-43C7-AA4E-F2EEA649AE00}" destId="{60A88F6A-F8B2-4052-A24B-6939CEDB5B55}" srcOrd="1" destOrd="0" parTransId="{E7E85F27-3562-46E2-8DC9-A993C047B048}" sibTransId="{67733C19-3540-432C-9E30-915D3C32FD17}"/>
    <dgm:cxn modelId="{EA130BFA-2FB9-CD4D-81CF-585576069E9B}" type="presOf" srcId="{67733C19-3540-432C-9E30-915D3C32FD17}" destId="{80A7D93E-54E4-4A4C-8FAC-D043D9029510}" srcOrd="0" destOrd="0" presId="urn:microsoft.com/office/officeart/2005/8/layout/vProcess5"/>
    <dgm:cxn modelId="{A63612A0-6874-9648-B8D7-97ED86AAD5E1}" type="presParOf" srcId="{D2FD8710-A35A-6040-8F6E-A6C7DD520436}" destId="{3E296B1F-5B2C-BD43-B366-96B0FD9BE3B8}" srcOrd="0" destOrd="0" presId="urn:microsoft.com/office/officeart/2005/8/layout/vProcess5"/>
    <dgm:cxn modelId="{78E53018-616E-6346-8506-722249B7A5CB}" type="presParOf" srcId="{D2FD8710-A35A-6040-8F6E-A6C7DD520436}" destId="{8BA553F0-C559-4441-A36B-7972EE0E7BDC}" srcOrd="1" destOrd="0" presId="urn:microsoft.com/office/officeart/2005/8/layout/vProcess5"/>
    <dgm:cxn modelId="{5C549467-EF97-A04B-870E-4F29193BBE83}" type="presParOf" srcId="{D2FD8710-A35A-6040-8F6E-A6C7DD520436}" destId="{6514AED1-9E87-5948-B422-D120705B03C7}" srcOrd="2" destOrd="0" presId="urn:microsoft.com/office/officeart/2005/8/layout/vProcess5"/>
    <dgm:cxn modelId="{CE75FDEA-82BF-7645-8E21-05012C5AD762}" type="presParOf" srcId="{D2FD8710-A35A-6040-8F6E-A6C7DD520436}" destId="{37EAD28F-4291-FA4B-97B6-AE7AFE4C177F}" srcOrd="3" destOrd="0" presId="urn:microsoft.com/office/officeart/2005/8/layout/vProcess5"/>
    <dgm:cxn modelId="{0A961627-A80D-7C48-9DCC-BAB466A6E42F}" type="presParOf" srcId="{D2FD8710-A35A-6040-8F6E-A6C7DD520436}" destId="{8199743C-2907-0A4B-818B-569504B7AE60}" srcOrd="4" destOrd="0" presId="urn:microsoft.com/office/officeart/2005/8/layout/vProcess5"/>
    <dgm:cxn modelId="{30D4EC59-A049-754D-908B-A085419BEA48}" type="presParOf" srcId="{D2FD8710-A35A-6040-8F6E-A6C7DD520436}" destId="{8823C7EE-A42C-DA42-926C-5CD7660E3892}" srcOrd="5" destOrd="0" presId="urn:microsoft.com/office/officeart/2005/8/layout/vProcess5"/>
    <dgm:cxn modelId="{2AF39BE7-07A5-2443-96E9-BD102FDAC907}" type="presParOf" srcId="{D2FD8710-A35A-6040-8F6E-A6C7DD520436}" destId="{80A7D93E-54E4-4A4C-8FAC-D043D9029510}" srcOrd="6" destOrd="0" presId="urn:microsoft.com/office/officeart/2005/8/layout/vProcess5"/>
    <dgm:cxn modelId="{9CD62F32-4D2E-6E42-B807-FB7AFCCCC546}" type="presParOf" srcId="{D2FD8710-A35A-6040-8F6E-A6C7DD520436}" destId="{CC6E6D61-8791-1D47-A9B4-B1FF98136462}" srcOrd="7" destOrd="0" presId="urn:microsoft.com/office/officeart/2005/8/layout/vProcess5"/>
    <dgm:cxn modelId="{F39130D6-D476-6A4A-9BAF-7EAA1774898D}" type="presParOf" srcId="{D2FD8710-A35A-6040-8F6E-A6C7DD520436}" destId="{04CF2EE3-DE21-F648-8B9D-326986C86525}" srcOrd="8" destOrd="0" presId="urn:microsoft.com/office/officeart/2005/8/layout/vProcess5"/>
    <dgm:cxn modelId="{BBAC6988-2396-FF4B-8CC8-A8283658DE40}" type="presParOf" srcId="{D2FD8710-A35A-6040-8F6E-A6C7DD520436}" destId="{D97C8738-DBAC-EB43-8802-3C04CD152D76}" srcOrd="9" destOrd="0" presId="urn:microsoft.com/office/officeart/2005/8/layout/vProcess5"/>
    <dgm:cxn modelId="{FD85CAD7-4B47-A041-BC3A-61A60BBF4B42}" type="presParOf" srcId="{D2FD8710-A35A-6040-8F6E-A6C7DD520436}" destId="{06325EA0-B416-4D4E-9117-E92647FF1D9A}" srcOrd="10" destOrd="0" presId="urn:microsoft.com/office/officeart/2005/8/layout/vProcess5"/>
    <dgm:cxn modelId="{1BDEF276-025C-F044-B48F-4801FA1743E3}" type="presParOf" srcId="{D2FD8710-A35A-6040-8F6E-A6C7DD520436}" destId="{069CE559-4F59-3644-BA14-EB6FD0558C8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A553F0-C559-4441-A36B-7972EE0E7BDC}">
      <dsp:nvSpPr>
        <dsp:cNvPr id="0" name=""/>
        <dsp:cNvSpPr/>
      </dsp:nvSpPr>
      <dsp:spPr>
        <a:xfrm>
          <a:off x="0" y="0"/>
          <a:ext cx="8732695" cy="76536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Comparing the Sales of each category to know the highest and least sales.</a:t>
          </a:r>
          <a:endParaRPr lang="en-US" sz="2500" kern="1200" dirty="0"/>
        </a:p>
      </dsp:txBody>
      <dsp:txXfrm>
        <a:off x="22417" y="22417"/>
        <a:ext cx="7842130" cy="720532"/>
      </dsp:txXfrm>
    </dsp:sp>
    <dsp:sp modelId="{6514AED1-9E87-5948-B422-D120705B03C7}">
      <dsp:nvSpPr>
        <dsp:cNvPr id="0" name=""/>
        <dsp:cNvSpPr/>
      </dsp:nvSpPr>
      <dsp:spPr>
        <a:xfrm>
          <a:off x="731363" y="904524"/>
          <a:ext cx="8732695" cy="76536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Categorize needs Vs wants and analyze the sales where people are spending their money in.</a:t>
          </a:r>
          <a:endParaRPr lang="en-US" sz="2500" kern="1200"/>
        </a:p>
      </dsp:txBody>
      <dsp:txXfrm>
        <a:off x="753780" y="926941"/>
        <a:ext cx="7459009" cy="720532"/>
      </dsp:txXfrm>
    </dsp:sp>
    <dsp:sp modelId="{37EAD28F-4291-FA4B-97B6-AE7AFE4C177F}">
      <dsp:nvSpPr>
        <dsp:cNvPr id="0" name=""/>
        <dsp:cNvSpPr/>
      </dsp:nvSpPr>
      <dsp:spPr>
        <a:xfrm>
          <a:off x="1451810" y="1809048"/>
          <a:ext cx="8732695" cy="76536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Discount Analysis on category to compare the sales</a:t>
          </a:r>
          <a:endParaRPr lang="en-US" sz="2500" kern="1200"/>
        </a:p>
      </dsp:txBody>
      <dsp:txXfrm>
        <a:off x="1474227" y="1831465"/>
        <a:ext cx="7469925" cy="720532"/>
      </dsp:txXfrm>
    </dsp:sp>
    <dsp:sp modelId="{8199743C-2907-0A4B-818B-569504B7AE60}">
      <dsp:nvSpPr>
        <dsp:cNvPr id="0" name=""/>
        <dsp:cNvSpPr/>
      </dsp:nvSpPr>
      <dsp:spPr>
        <a:xfrm>
          <a:off x="2183173" y="2713573"/>
          <a:ext cx="8732695" cy="76536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Average Rating analysis should be done to estimate the product quality by customer satisfaction</a:t>
          </a:r>
          <a:endParaRPr lang="en-US" sz="2500" kern="1200"/>
        </a:p>
      </dsp:txBody>
      <dsp:txXfrm>
        <a:off x="2205590" y="2735990"/>
        <a:ext cx="7459009" cy="720532"/>
      </dsp:txXfrm>
    </dsp:sp>
    <dsp:sp modelId="{8823C7EE-A42C-DA42-926C-5CD7660E3892}">
      <dsp:nvSpPr>
        <dsp:cNvPr id="0" name=""/>
        <dsp:cNvSpPr/>
      </dsp:nvSpPr>
      <dsp:spPr>
        <a:xfrm>
          <a:off x="8235206" y="586201"/>
          <a:ext cx="497488" cy="49748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347141" y="586201"/>
        <a:ext cx="273618" cy="374360"/>
      </dsp:txXfrm>
    </dsp:sp>
    <dsp:sp modelId="{80A7D93E-54E4-4A4C-8FAC-D043D9029510}">
      <dsp:nvSpPr>
        <dsp:cNvPr id="0" name=""/>
        <dsp:cNvSpPr/>
      </dsp:nvSpPr>
      <dsp:spPr>
        <a:xfrm>
          <a:off x="8966570" y="1490725"/>
          <a:ext cx="497488" cy="497488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078505" y="1490725"/>
        <a:ext cx="273618" cy="374360"/>
      </dsp:txXfrm>
    </dsp:sp>
    <dsp:sp modelId="{CC6E6D61-8791-1D47-A9B4-B1FF98136462}">
      <dsp:nvSpPr>
        <dsp:cNvPr id="0" name=""/>
        <dsp:cNvSpPr/>
      </dsp:nvSpPr>
      <dsp:spPr>
        <a:xfrm>
          <a:off x="9687017" y="2395250"/>
          <a:ext cx="497488" cy="497488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798952" y="2395250"/>
        <a:ext cx="273618" cy="3743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5/24/23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708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37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38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523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985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9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522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756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9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132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05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5/24/23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645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6" r:id="rId6"/>
    <p:sldLayoutId id="2147483821" r:id="rId7"/>
    <p:sldLayoutId id="2147483822" r:id="rId8"/>
    <p:sldLayoutId id="2147483823" r:id="rId9"/>
    <p:sldLayoutId id="2147483825" r:id="rId10"/>
    <p:sldLayoutId id="214748382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1CF8D7A9-D479-E1AE-F72D-BD143D2649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40" b="451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11EEFF-1DFD-41DE-D7C0-3A736A9EAB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2"/>
            <a:ext cx="6938819" cy="2802219"/>
          </a:xfrm>
        </p:spPr>
        <p:txBody>
          <a:bodyPr anchor="b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Abadi" panose="020F0502020204030204" pitchFamily="34" charset="0"/>
                <a:cs typeface="Abadi" panose="020F0502020204030204" pitchFamily="34" charset="0"/>
              </a:rPr>
              <a:t>Amazon Product Sales 2023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4A8598-268F-4D68-A363-1CCA6C597CD9}"/>
              </a:ext>
            </a:extLst>
          </p:cNvPr>
          <p:cNvSpPr txBox="1"/>
          <p:nvPr/>
        </p:nvSpPr>
        <p:spPr>
          <a:xfrm>
            <a:off x="8906493" y="5379522"/>
            <a:ext cx="4168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THARUN KUMAR VARDHINENI</a:t>
            </a:r>
          </a:p>
          <a:p>
            <a:r>
              <a:rPr lang="en-US" dirty="0">
                <a:latin typeface="Abadi" panose="020B0604020104020204" pitchFamily="34" charset="0"/>
              </a:rPr>
              <a:t>BHARGAV ATTI</a:t>
            </a:r>
          </a:p>
          <a:p>
            <a:r>
              <a:rPr lang="en-US" dirty="0">
                <a:latin typeface="Abadi" panose="020B0604020104020204" pitchFamily="34" charset="0"/>
              </a:rPr>
              <a:t>ROHITH MECHINENI</a:t>
            </a:r>
          </a:p>
        </p:txBody>
      </p:sp>
    </p:spTree>
    <p:extLst>
      <p:ext uri="{BB962C8B-B14F-4D97-AF65-F5344CB8AC3E}">
        <p14:creationId xmlns:p14="http://schemas.microsoft.com/office/powerpoint/2010/main" val="3714543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9D2268A-D939-4E78-91B6-6C7E46406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F2097364-5ACF-7304-1A6F-992C4DF14E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8537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282E0B-9408-E459-DD8D-468C9DA70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853673"/>
            <a:ext cx="4023360" cy="5004794"/>
          </a:xfrm>
        </p:spPr>
        <p:txBody>
          <a:bodyPr>
            <a:normAutofit/>
          </a:bodyPr>
          <a:lstStyle/>
          <a:p>
            <a:r>
              <a:rPr lang="en-US" sz="7200" dirty="0" err="1"/>
              <a:t>Kpi’s</a:t>
            </a:r>
            <a:r>
              <a:rPr lang="en-US" sz="7200" dirty="0"/>
              <a:t> &amp; variable indicators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7BE85-DCCC-BC94-212A-B94984454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83" y="853673"/>
            <a:ext cx="5715000" cy="5004794"/>
          </a:xfrm>
        </p:spPr>
        <p:txBody>
          <a:bodyPr anchor="ctr">
            <a:normAutofit fontScale="85000" lnSpcReduction="20000"/>
          </a:bodyPr>
          <a:lstStyle/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KPI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of ratings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Discount Percentage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 Indicators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Category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 Category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ketchy content container">
            <a:extLst>
              <a:ext uri="{FF2B5EF4-FFF2-40B4-BE49-F238E27FC236}">
                <a16:creationId xmlns:a16="http://schemas.microsoft.com/office/drawing/2014/main" id="{E0C43A58-225D-452D-8185-0D89D1EED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921" y="493776"/>
            <a:ext cx="6229604" cy="5722227"/>
          </a:xfrm>
          <a:custGeom>
            <a:avLst/>
            <a:gdLst>
              <a:gd name="connsiteX0" fmla="*/ 0 w 6229604"/>
              <a:gd name="connsiteY0" fmla="*/ 0 h 5722227"/>
              <a:gd name="connsiteX1" fmla="*/ 629882 w 6229604"/>
              <a:gd name="connsiteY1" fmla="*/ 0 h 5722227"/>
              <a:gd name="connsiteX2" fmla="*/ 1135172 w 6229604"/>
              <a:gd name="connsiteY2" fmla="*/ 0 h 5722227"/>
              <a:gd name="connsiteX3" fmla="*/ 1951943 w 6229604"/>
              <a:gd name="connsiteY3" fmla="*/ 0 h 5722227"/>
              <a:gd name="connsiteX4" fmla="*/ 2581825 w 6229604"/>
              <a:gd name="connsiteY4" fmla="*/ 0 h 5722227"/>
              <a:gd name="connsiteX5" fmla="*/ 3211707 w 6229604"/>
              <a:gd name="connsiteY5" fmla="*/ 0 h 5722227"/>
              <a:gd name="connsiteX6" fmla="*/ 4028477 w 6229604"/>
              <a:gd name="connsiteY6" fmla="*/ 0 h 5722227"/>
              <a:gd name="connsiteX7" fmla="*/ 4596063 w 6229604"/>
              <a:gd name="connsiteY7" fmla="*/ 0 h 5722227"/>
              <a:gd name="connsiteX8" fmla="*/ 5412834 w 6229604"/>
              <a:gd name="connsiteY8" fmla="*/ 0 h 5722227"/>
              <a:gd name="connsiteX9" fmla="*/ 6229604 w 6229604"/>
              <a:gd name="connsiteY9" fmla="*/ 0 h 5722227"/>
              <a:gd name="connsiteX10" fmla="*/ 6229604 w 6229604"/>
              <a:gd name="connsiteY10" fmla="*/ 635803 h 5722227"/>
              <a:gd name="connsiteX11" fmla="*/ 6229604 w 6229604"/>
              <a:gd name="connsiteY11" fmla="*/ 1271606 h 5722227"/>
              <a:gd name="connsiteX12" fmla="*/ 6229604 w 6229604"/>
              <a:gd name="connsiteY12" fmla="*/ 1964631 h 5722227"/>
              <a:gd name="connsiteX13" fmla="*/ 6229604 w 6229604"/>
              <a:gd name="connsiteY13" fmla="*/ 2428767 h 5722227"/>
              <a:gd name="connsiteX14" fmla="*/ 6229604 w 6229604"/>
              <a:gd name="connsiteY14" fmla="*/ 3064570 h 5722227"/>
              <a:gd name="connsiteX15" fmla="*/ 6229604 w 6229604"/>
              <a:gd name="connsiteY15" fmla="*/ 3700373 h 5722227"/>
              <a:gd name="connsiteX16" fmla="*/ 6229604 w 6229604"/>
              <a:gd name="connsiteY16" fmla="*/ 4336176 h 5722227"/>
              <a:gd name="connsiteX17" fmla="*/ 6229604 w 6229604"/>
              <a:gd name="connsiteY17" fmla="*/ 5029202 h 5722227"/>
              <a:gd name="connsiteX18" fmla="*/ 6229604 w 6229604"/>
              <a:gd name="connsiteY18" fmla="*/ 5722227 h 5722227"/>
              <a:gd name="connsiteX19" fmla="*/ 5475130 w 6229604"/>
              <a:gd name="connsiteY19" fmla="*/ 5722227 h 5722227"/>
              <a:gd name="connsiteX20" fmla="*/ 4907544 w 6229604"/>
              <a:gd name="connsiteY20" fmla="*/ 5722227 h 5722227"/>
              <a:gd name="connsiteX21" fmla="*/ 4090773 w 6229604"/>
              <a:gd name="connsiteY21" fmla="*/ 5722227 h 5722227"/>
              <a:gd name="connsiteX22" fmla="*/ 3398595 w 6229604"/>
              <a:gd name="connsiteY22" fmla="*/ 5722227 h 5722227"/>
              <a:gd name="connsiteX23" fmla="*/ 2831009 w 6229604"/>
              <a:gd name="connsiteY23" fmla="*/ 5722227 h 5722227"/>
              <a:gd name="connsiteX24" fmla="*/ 2138831 w 6229604"/>
              <a:gd name="connsiteY24" fmla="*/ 5722227 h 5722227"/>
              <a:gd name="connsiteX25" fmla="*/ 1633541 w 6229604"/>
              <a:gd name="connsiteY25" fmla="*/ 5722227 h 5722227"/>
              <a:gd name="connsiteX26" fmla="*/ 1128251 w 6229604"/>
              <a:gd name="connsiteY26" fmla="*/ 5722227 h 5722227"/>
              <a:gd name="connsiteX27" fmla="*/ 0 w 6229604"/>
              <a:gd name="connsiteY27" fmla="*/ 5722227 h 5722227"/>
              <a:gd name="connsiteX28" fmla="*/ 0 w 6229604"/>
              <a:gd name="connsiteY28" fmla="*/ 5200869 h 5722227"/>
              <a:gd name="connsiteX29" fmla="*/ 0 w 6229604"/>
              <a:gd name="connsiteY29" fmla="*/ 4450621 h 5722227"/>
              <a:gd name="connsiteX30" fmla="*/ 0 w 6229604"/>
              <a:gd name="connsiteY30" fmla="*/ 3872040 h 5722227"/>
              <a:gd name="connsiteX31" fmla="*/ 0 w 6229604"/>
              <a:gd name="connsiteY31" fmla="*/ 3407904 h 5722227"/>
              <a:gd name="connsiteX32" fmla="*/ 0 w 6229604"/>
              <a:gd name="connsiteY32" fmla="*/ 2714879 h 5722227"/>
              <a:gd name="connsiteX33" fmla="*/ 0 w 6229604"/>
              <a:gd name="connsiteY33" fmla="*/ 2193520 h 5722227"/>
              <a:gd name="connsiteX34" fmla="*/ 0 w 6229604"/>
              <a:gd name="connsiteY34" fmla="*/ 1500495 h 5722227"/>
              <a:gd name="connsiteX35" fmla="*/ 0 w 6229604"/>
              <a:gd name="connsiteY35" fmla="*/ 750248 h 5722227"/>
              <a:gd name="connsiteX36" fmla="*/ 0 w 6229604"/>
              <a:gd name="connsiteY36" fmla="*/ 0 h 572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604" h="5722227" extrusionOk="0">
                <a:moveTo>
                  <a:pt x="0" y="0"/>
                </a:moveTo>
                <a:cubicBezTo>
                  <a:pt x="134765" y="733"/>
                  <a:pt x="359555" y="-15387"/>
                  <a:pt x="629882" y="0"/>
                </a:cubicBezTo>
                <a:cubicBezTo>
                  <a:pt x="900209" y="15387"/>
                  <a:pt x="965450" y="15937"/>
                  <a:pt x="1135172" y="0"/>
                </a:cubicBezTo>
                <a:cubicBezTo>
                  <a:pt x="1304894" y="-15937"/>
                  <a:pt x="1787212" y="10921"/>
                  <a:pt x="1951943" y="0"/>
                </a:cubicBezTo>
                <a:cubicBezTo>
                  <a:pt x="2116674" y="-10921"/>
                  <a:pt x="2378222" y="13313"/>
                  <a:pt x="2581825" y="0"/>
                </a:cubicBezTo>
                <a:cubicBezTo>
                  <a:pt x="2785428" y="-13313"/>
                  <a:pt x="2915218" y="19972"/>
                  <a:pt x="3211707" y="0"/>
                </a:cubicBezTo>
                <a:cubicBezTo>
                  <a:pt x="3508196" y="-19972"/>
                  <a:pt x="3832828" y="-34359"/>
                  <a:pt x="4028477" y="0"/>
                </a:cubicBezTo>
                <a:cubicBezTo>
                  <a:pt x="4224126" y="34359"/>
                  <a:pt x="4361257" y="4467"/>
                  <a:pt x="4596063" y="0"/>
                </a:cubicBezTo>
                <a:cubicBezTo>
                  <a:pt x="4830869" y="-4467"/>
                  <a:pt x="5091403" y="-7365"/>
                  <a:pt x="5412834" y="0"/>
                </a:cubicBezTo>
                <a:cubicBezTo>
                  <a:pt x="5734265" y="7365"/>
                  <a:pt x="6034988" y="-26786"/>
                  <a:pt x="6229604" y="0"/>
                </a:cubicBezTo>
                <a:cubicBezTo>
                  <a:pt x="6208296" y="256153"/>
                  <a:pt x="6219810" y="335049"/>
                  <a:pt x="6229604" y="635803"/>
                </a:cubicBezTo>
                <a:cubicBezTo>
                  <a:pt x="6239398" y="936557"/>
                  <a:pt x="6230184" y="1092448"/>
                  <a:pt x="6229604" y="1271606"/>
                </a:cubicBezTo>
                <a:cubicBezTo>
                  <a:pt x="6229024" y="1450764"/>
                  <a:pt x="6217841" y="1797531"/>
                  <a:pt x="6229604" y="1964631"/>
                </a:cubicBezTo>
                <a:cubicBezTo>
                  <a:pt x="6241367" y="2131731"/>
                  <a:pt x="6220367" y="2235822"/>
                  <a:pt x="6229604" y="2428767"/>
                </a:cubicBezTo>
                <a:cubicBezTo>
                  <a:pt x="6238841" y="2621712"/>
                  <a:pt x="6220929" y="2925917"/>
                  <a:pt x="6229604" y="3064570"/>
                </a:cubicBezTo>
                <a:cubicBezTo>
                  <a:pt x="6238279" y="3203223"/>
                  <a:pt x="6256755" y="3501958"/>
                  <a:pt x="6229604" y="3700373"/>
                </a:cubicBezTo>
                <a:cubicBezTo>
                  <a:pt x="6202453" y="3898788"/>
                  <a:pt x="6201714" y="4046823"/>
                  <a:pt x="6229604" y="4336176"/>
                </a:cubicBezTo>
                <a:cubicBezTo>
                  <a:pt x="6257494" y="4625529"/>
                  <a:pt x="6258821" y="4774033"/>
                  <a:pt x="6229604" y="5029202"/>
                </a:cubicBezTo>
                <a:cubicBezTo>
                  <a:pt x="6200387" y="5284371"/>
                  <a:pt x="6233334" y="5383875"/>
                  <a:pt x="6229604" y="5722227"/>
                </a:cubicBezTo>
                <a:cubicBezTo>
                  <a:pt x="6016393" y="5707881"/>
                  <a:pt x="5684528" y="5751176"/>
                  <a:pt x="5475130" y="5722227"/>
                </a:cubicBezTo>
                <a:cubicBezTo>
                  <a:pt x="5265732" y="5693278"/>
                  <a:pt x="5082862" y="5732690"/>
                  <a:pt x="4907544" y="5722227"/>
                </a:cubicBezTo>
                <a:cubicBezTo>
                  <a:pt x="4732226" y="5711764"/>
                  <a:pt x="4474837" y="5716289"/>
                  <a:pt x="4090773" y="5722227"/>
                </a:cubicBezTo>
                <a:cubicBezTo>
                  <a:pt x="3706709" y="5728165"/>
                  <a:pt x="3645902" y="5723973"/>
                  <a:pt x="3398595" y="5722227"/>
                </a:cubicBezTo>
                <a:cubicBezTo>
                  <a:pt x="3151288" y="5720481"/>
                  <a:pt x="3001606" y="5732695"/>
                  <a:pt x="2831009" y="5722227"/>
                </a:cubicBezTo>
                <a:cubicBezTo>
                  <a:pt x="2660412" y="5711759"/>
                  <a:pt x="2424161" y="5689878"/>
                  <a:pt x="2138831" y="5722227"/>
                </a:cubicBezTo>
                <a:cubicBezTo>
                  <a:pt x="1853501" y="5754576"/>
                  <a:pt x="1788223" y="5720540"/>
                  <a:pt x="1633541" y="5722227"/>
                </a:cubicBezTo>
                <a:cubicBezTo>
                  <a:pt x="1478859" y="5723915"/>
                  <a:pt x="1324151" y="5739059"/>
                  <a:pt x="1128251" y="5722227"/>
                </a:cubicBezTo>
                <a:cubicBezTo>
                  <a:pt x="932351" y="5705396"/>
                  <a:pt x="522340" y="5691488"/>
                  <a:pt x="0" y="5722227"/>
                </a:cubicBezTo>
                <a:cubicBezTo>
                  <a:pt x="-8445" y="5596771"/>
                  <a:pt x="-11215" y="5344833"/>
                  <a:pt x="0" y="5200869"/>
                </a:cubicBezTo>
                <a:cubicBezTo>
                  <a:pt x="11215" y="5056905"/>
                  <a:pt x="20310" y="4693766"/>
                  <a:pt x="0" y="4450621"/>
                </a:cubicBezTo>
                <a:cubicBezTo>
                  <a:pt x="-20310" y="4207476"/>
                  <a:pt x="817" y="4075053"/>
                  <a:pt x="0" y="3872040"/>
                </a:cubicBezTo>
                <a:cubicBezTo>
                  <a:pt x="-817" y="3669027"/>
                  <a:pt x="-21729" y="3595882"/>
                  <a:pt x="0" y="3407904"/>
                </a:cubicBezTo>
                <a:cubicBezTo>
                  <a:pt x="21729" y="3219926"/>
                  <a:pt x="-30605" y="3052469"/>
                  <a:pt x="0" y="2714879"/>
                </a:cubicBezTo>
                <a:cubicBezTo>
                  <a:pt x="30605" y="2377289"/>
                  <a:pt x="-16081" y="2430808"/>
                  <a:pt x="0" y="2193520"/>
                </a:cubicBezTo>
                <a:cubicBezTo>
                  <a:pt x="16081" y="1956232"/>
                  <a:pt x="18120" y="1817979"/>
                  <a:pt x="0" y="1500495"/>
                </a:cubicBezTo>
                <a:cubicBezTo>
                  <a:pt x="-18120" y="1183011"/>
                  <a:pt x="23969" y="972269"/>
                  <a:pt x="0" y="750248"/>
                </a:cubicBezTo>
                <a:cubicBezTo>
                  <a:pt x="-23969" y="528227"/>
                  <a:pt x="-3769" y="358360"/>
                  <a:pt x="0" y="0"/>
                </a:cubicBezTo>
                <a:close/>
              </a:path>
            </a:pathLst>
          </a:custGeom>
          <a:noFill/>
          <a:ln w="25400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047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ngled shot of pen on a graph">
            <a:extLst>
              <a:ext uri="{FF2B5EF4-FFF2-40B4-BE49-F238E27FC236}">
                <a16:creationId xmlns:a16="http://schemas.microsoft.com/office/drawing/2014/main" id="{02054EB2-4822-2925-BB6E-66C843C33F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8622" b="7109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282E0B-9408-E459-DD8D-468C9DA70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/>
              <a:t>Chart &amp; Table requirements</a:t>
            </a:r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7BE85-DCCC-BC94-212A-B94984454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US" dirty="0"/>
              <a:t>The line graph depicts the information about sales with respect to main category which was ordered from highest to least.</a:t>
            </a:r>
          </a:p>
          <a:p>
            <a:r>
              <a:rPr lang="en-US" dirty="0"/>
              <a:t>The stacked bar chart shows the analysis between needs and wants of a basic people.</a:t>
            </a:r>
          </a:p>
          <a:p>
            <a:r>
              <a:rPr lang="en-US" dirty="0"/>
              <a:t>The stacked row chart illustrates the comparison of sales and discount in % to help in making decision over sales of respective category.</a:t>
            </a:r>
          </a:p>
          <a:p>
            <a:r>
              <a:rPr lang="en-US" dirty="0"/>
              <a:t>The heatmap represents the rating of respective category to conclude product quality.</a:t>
            </a:r>
          </a:p>
        </p:txBody>
      </p:sp>
    </p:spTree>
    <p:extLst>
      <p:ext uri="{BB962C8B-B14F-4D97-AF65-F5344CB8AC3E}">
        <p14:creationId xmlns:p14="http://schemas.microsoft.com/office/powerpoint/2010/main" val="1493613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0A42B-E2E2-9F61-FE88-3C27FC803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8539"/>
            <a:ext cx="11018520" cy="1434415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 b="1" dirty="0"/>
              <a:t>Chart-1 Displaying the Sales with respect to category</a:t>
            </a:r>
            <a:endParaRPr lang="en-US" sz="5600" dirty="0"/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072" y="1817073"/>
            <a:ext cx="11018520" cy="18288"/>
          </a:xfrm>
          <a:custGeom>
            <a:avLst/>
            <a:gdLst>
              <a:gd name="connsiteX0" fmla="*/ 0 w 11018520"/>
              <a:gd name="connsiteY0" fmla="*/ 0 h 18288"/>
              <a:gd name="connsiteX1" fmla="*/ 468287 w 11018520"/>
              <a:gd name="connsiteY1" fmla="*/ 0 h 18288"/>
              <a:gd name="connsiteX2" fmla="*/ 1156945 w 11018520"/>
              <a:gd name="connsiteY2" fmla="*/ 0 h 18288"/>
              <a:gd name="connsiteX3" fmla="*/ 1955787 w 11018520"/>
              <a:gd name="connsiteY3" fmla="*/ 0 h 18288"/>
              <a:gd name="connsiteX4" fmla="*/ 2313889 w 11018520"/>
              <a:gd name="connsiteY4" fmla="*/ 0 h 18288"/>
              <a:gd name="connsiteX5" fmla="*/ 2671991 w 11018520"/>
              <a:gd name="connsiteY5" fmla="*/ 0 h 18288"/>
              <a:gd name="connsiteX6" fmla="*/ 3581019 w 11018520"/>
              <a:gd name="connsiteY6" fmla="*/ 0 h 18288"/>
              <a:gd name="connsiteX7" fmla="*/ 4269677 w 11018520"/>
              <a:gd name="connsiteY7" fmla="*/ 0 h 18288"/>
              <a:gd name="connsiteX8" fmla="*/ 4627778 w 11018520"/>
              <a:gd name="connsiteY8" fmla="*/ 0 h 18288"/>
              <a:gd name="connsiteX9" fmla="*/ 5316436 w 11018520"/>
              <a:gd name="connsiteY9" fmla="*/ 0 h 18288"/>
              <a:gd name="connsiteX10" fmla="*/ 6225464 w 11018520"/>
              <a:gd name="connsiteY10" fmla="*/ 0 h 18288"/>
              <a:gd name="connsiteX11" fmla="*/ 6803936 w 11018520"/>
              <a:gd name="connsiteY11" fmla="*/ 0 h 18288"/>
              <a:gd name="connsiteX12" fmla="*/ 7382408 w 11018520"/>
              <a:gd name="connsiteY12" fmla="*/ 0 h 18288"/>
              <a:gd name="connsiteX13" fmla="*/ 8071066 w 11018520"/>
              <a:gd name="connsiteY13" fmla="*/ 0 h 18288"/>
              <a:gd name="connsiteX14" fmla="*/ 8869909 w 11018520"/>
              <a:gd name="connsiteY14" fmla="*/ 0 h 18288"/>
              <a:gd name="connsiteX15" fmla="*/ 9668751 w 11018520"/>
              <a:gd name="connsiteY15" fmla="*/ 0 h 18288"/>
              <a:gd name="connsiteX16" fmla="*/ 11018520 w 11018520"/>
              <a:gd name="connsiteY16" fmla="*/ 0 h 18288"/>
              <a:gd name="connsiteX17" fmla="*/ 11018520 w 11018520"/>
              <a:gd name="connsiteY17" fmla="*/ 18288 h 18288"/>
              <a:gd name="connsiteX18" fmla="*/ 10550233 w 11018520"/>
              <a:gd name="connsiteY18" fmla="*/ 18288 h 18288"/>
              <a:gd name="connsiteX19" fmla="*/ 9641205 w 11018520"/>
              <a:gd name="connsiteY19" fmla="*/ 18288 h 18288"/>
              <a:gd name="connsiteX20" fmla="*/ 8952548 w 11018520"/>
              <a:gd name="connsiteY20" fmla="*/ 18288 h 18288"/>
              <a:gd name="connsiteX21" fmla="*/ 8594446 w 11018520"/>
              <a:gd name="connsiteY21" fmla="*/ 18288 h 18288"/>
              <a:gd name="connsiteX22" fmla="*/ 7905788 w 11018520"/>
              <a:gd name="connsiteY22" fmla="*/ 18288 h 18288"/>
              <a:gd name="connsiteX23" fmla="*/ 7327316 w 11018520"/>
              <a:gd name="connsiteY23" fmla="*/ 18288 h 18288"/>
              <a:gd name="connsiteX24" fmla="*/ 6748844 w 11018520"/>
              <a:gd name="connsiteY24" fmla="*/ 18288 h 18288"/>
              <a:gd name="connsiteX25" fmla="*/ 6170371 w 11018520"/>
              <a:gd name="connsiteY25" fmla="*/ 18288 h 18288"/>
              <a:gd name="connsiteX26" fmla="*/ 5591899 w 11018520"/>
              <a:gd name="connsiteY26" fmla="*/ 18288 h 18288"/>
              <a:gd name="connsiteX27" fmla="*/ 4793056 w 11018520"/>
              <a:gd name="connsiteY27" fmla="*/ 18288 h 18288"/>
              <a:gd name="connsiteX28" fmla="*/ 4104399 w 11018520"/>
              <a:gd name="connsiteY28" fmla="*/ 18288 h 18288"/>
              <a:gd name="connsiteX29" fmla="*/ 3746297 w 11018520"/>
              <a:gd name="connsiteY29" fmla="*/ 18288 h 18288"/>
              <a:gd name="connsiteX30" fmla="*/ 3167825 w 11018520"/>
              <a:gd name="connsiteY30" fmla="*/ 18288 h 18288"/>
              <a:gd name="connsiteX31" fmla="*/ 2368982 w 11018520"/>
              <a:gd name="connsiteY31" fmla="*/ 18288 h 18288"/>
              <a:gd name="connsiteX32" fmla="*/ 1900695 w 11018520"/>
              <a:gd name="connsiteY32" fmla="*/ 18288 h 18288"/>
              <a:gd name="connsiteX33" fmla="*/ 991667 w 11018520"/>
              <a:gd name="connsiteY33" fmla="*/ 18288 h 18288"/>
              <a:gd name="connsiteX34" fmla="*/ 0 w 11018520"/>
              <a:gd name="connsiteY34" fmla="*/ 18288 h 18288"/>
              <a:gd name="connsiteX35" fmla="*/ 0 w 11018520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018520" h="18288" fill="none" extrusionOk="0">
                <a:moveTo>
                  <a:pt x="0" y="0"/>
                </a:moveTo>
                <a:cubicBezTo>
                  <a:pt x="176840" y="19448"/>
                  <a:pt x="369510" y="1686"/>
                  <a:pt x="468287" y="0"/>
                </a:cubicBezTo>
                <a:cubicBezTo>
                  <a:pt x="567064" y="-1686"/>
                  <a:pt x="844925" y="28710"/>
                  <a:pt x="1156945" y="0"/>
                </a:cubicBezTo>
                <a:cubicBezTo>
                  <a:pt x="1468965" y="-28710"/>
                  <a:pt x="1755775" y="35306"/>
                  <a:pt x="1955787" y="0"/>
                </a:cubicBezTo>
                <a:cubicBezTo>
                  <a:pt x="2155799" y="-35306"/>
                  <a:pt x="2224532" y="-16632"/>
                  <a:pt x="2313889" y="0"/>
                </a:cubicBezTo>
                <a:cubicBezTo>
                  <a:pt x="2403246" y="16632"/>
                  <a:pt x="2494050" y="6083"/>
                  <a:pt x="2671991" y="0"/>
                </a:cubicBezTo>
                <a:cubicBezTo>
                  <a:pt x="2849932" y="-6083"/>
                  <a:pt x="3354152" y="34614"/>
                  <a:pt x="3581019" y="0"/>
                </a:cubicBezTo>
                <a:cubicBezTo>
                  <a:pt x="3807886" y="-34614"/>
                  <a:pt x="4022451" y="14254"/>
                  <a:pt x="4269677" y="0"/>
                </a:cubicBezTo>
                <a:cubicBezTo>
                  <a:pt x="4516903" y="-14254"/>
                  <a:pt x="4514495" y="-13291"/>
                  <a:pt x="4627778" y="0"/>
                </a:cubicBezTo>
                <a:cubicBezTo>
                  <a:pt x="4741061" y="13291"/>
                  <a:pt x="5120758" y="-22660"/>
                  <a:pt x="5316436" y="0"/>
                </a:cubicBezTo>
                <a:cubicBezTo>
                  <a:pt x="5512114" y="22660"/>
                  <a:pt x="5812155" y="-9513"/>
                  <a:pt x="6225464" y="0"/>
                </a:cubicBezTo>
                <a:cubicBezTo>
                  <a:pt x="6638773" y="9513"/>
                  <a:pt x="6545417" y="2479"/>
                  <a:pt x="6803936" y="0"/>
                </a:cubicBezTo>
                <a:cubicBezTo>
                  <a:pt x="7062455" y="-2479"/>
                  <a:pt x="7245098" y="-20209"/>
                  <a:pt x="7382408" y="0"/>
                </a:cubicBezTo>
                <a:cubicBezTo>
                  <a:pt x="7519718" y="20209"/>
                  <a:pt x="7801947" y="19736"/>
                  <a:pt x="8071066" y="0"/>
                </a:cubicBezTo>
                <a:cubicBezTo>
                  <a:pt x="8340185" y="-19736"/>
                  <a:pt x="8495312" y="-6666"/>
                  <a:pt x="8869909" y="0"/>
                </a:cubicBezTo>
                <a:cubicBezTo>
                  <a:pt x="9244506" y="6666"/>
                  <a:pt x="9501461" y="-13745"/>
                  <a:pt x="9668751" y="0"/>
                </a:cubicBezTo>
                <a:cubicBezTo>
                  <a:pt x="9836041" y="13745"/>
                  <a:pt x="10607605" y="14143"/>
                  <a:pt x="11018520" y="0"/>
                </a:cubicBezTo>
                <a:cubicBezTo>
                  <a:pt x="11019166" y="4451"/>
                  <a:pt x="11019010" y="9226"/>
                  <a:pt x="11018520" y="18288"/>
                </a:cubicBezTo>
                <a:cubicBezTo>
                  <a:pt x="10834966" y="15274"/>
                  <a:pt x="10754561" y="35250"/>
                  <a:pt x="10550233" y="18288"/>
                </a:cubicBezTo>
                <a:cubicBezTo>
                  <a:pt x="10345905" y="1326"/>
                  <a:pt x="9906342" y="45884"/>
                  <a:pt x="9641205" y="18288"/>
                </a:cubicBezTo>
                <a:cubicBezTo>
                  <a:pt x="9376068" y="-9308"/>
                  <a:pt x="9177188" y="43988"/>
                  <a:pt x="8952548" y="18288"/>
                </a:cubicBezTo>
                <a:cubicBezTo>
                  <a:pt x="8727908" y="-7412"/>
                  <a:pt x="8707007" y="3271"/>
                  <a:pt x="8594446" y="18288"/>
                </a:cubicBezTo>
                <a:cubicBezTo>
                  <a:pt x="8481885" y="33305"/>
                  <a:pt x="8175004" y="35109"/>
                  <a:pt x="7905788" y="18288"/>
                </a:cubicBezTo>
                <a:cubicBezTo>
                  <a:pt x="7636572" y="1467"/>
                  <a:pt x="7535638" y="7399"/>
                  <a:pt x="7327316" y="18288"/>
                </a:cubicBezTo>
                <a:cubicBezTo>
                  <a:pt x="7118994" y="29177"/>
                  <a:pt x="6978247" y="47205"/>
                  <a:pt x="6748844" y="18288"/>
                </a:cubicBezTo>
                <a:cubicBezTo>
                  <a:pt x="6519441" y="-10629"/>
                  <a:pt x="6459241" y="43308"/>
                  <a:pt x="6170371" y="18288"/>
                </a:cubicBezTo>
                <a:cubicBezTo>
                  <a:pt x="5881501" y="-6732"/>
                  <a:pt x="5736201" y="35971"/>
                  <a:pt x="5591899" y="18288"/>
                </a:cubicBezTo>
                <a:cubicBezTo>
                  <a:pt x="5447597" y="605"/>
                  <a:pt x="4990303" y="20409"/>
                  <a:pt x="4793056" y="18288"/>
                </a:cubicBezTo>
                <a:cubicBezTo>
                  <a:pt x="4595809" y="16167"/>
                  <a:pt x="4271723" y="2909"/>
                  <a:pt x="4104399" y="18288"/>
                </a:cubicBezTo>
                <a:cubicBezTo>
                  <a:pt x="3937075" y="33667"/>
                  <a:pt x="3923235" y="10730"/>
                  <a:pt x="3746297" y="18288"/>
                </a:cubicBezTo>
                <a:cubicBezTo>
                  <a:pt x="3569359" y="25846"/>
                  <a:pt x="3351081" y="24702"/>
                  <a:pt x="3167825" y="18288"/>
                </a:cubicBezTo>
                <a:cubicBezTo>
                  <a:pt x="2984569" y="11874"/>
                  <a:pt x="2708033" y="13293"/>
                  <a:pt x="2368982" y="18288"/>
                </a:cubicBezTo>
                <a:cubicBezTo>
                  <a:pt x="2029931" y="23283"/>
                  <a:pt x="2009060" y="37671"/>
                  <a:pt x="1900695" y="18288"/>
                </a:cubicBezTo>
                <a:cubicBezTo>
                  <a:pt x="1792330" y="-1095"/>
                  <a:pt x="1183178" y="9337"/>
                  <a:pt x="991667" y="18288"/>
                </a:cubicBezTo>
                <a:cubicBezTo>
                  <a:pt x="800156" y="27239"/>
                  <a:pt x="375690" y="34110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1018520" h="18288" stroke="0" extrusionOk="0">
                <a:moveTo>
                  <a:pt x="0" y="0"/>
                </a:moveTo>
                <a:cubicBezTo>
                  <a:pt x="266588" y="-23405"/>
                  <a:pt x="350503" y="-27031"/>
                  <a:pt x="578472" y="0"/>
                </a:cubicBezTo>
                <a:cubicBezTo>
                  <a:pt x="806441" y="27031"/>
                  <a:pt x="803976" y="13604"/>
                  <a:pt x="936574" y="0"/>
                </a:cubicBezTo>
                <a:cubicBezTo>
                  <a:pt x="1069172" y="-13604"/>
                  <a:pt x="1661335" y="-31902"/>
                  <a:pt x="1845602" y="0"/>
                </a:cubicBezTo>
                <a:cubicBezTo>
                  <a:pt x="2029869" y="31902"/>
                  <a:pt x="2273452" y="17005"/>
                  <a:pt x="2424074" y="0"/>
                </a:cubicBezTo>
                <a:cubicBezTo>
                  <a:pt x="2574696" y="-17005"/>
                  <a:pt x="2790864" y="-28133"/>
                  <a:pt x="3002547" y="0"/>
                </a:cubicBezTo>
                <a:cubicBezTo>
                  <a:pt x="3214230" y="28133"/>
                  <a:pt x="3605033" y="-14934"/>
                  <a:pt x="3911575" y="0"/>
                </a:cubicBezTo>
                <a:cubicBezTo>
                  <a:pt x="4218117" y="14934"/>
                  <a:pt x="4198004" y="3604"/>
                  <a:pt x="4379862" y="0"/>
                </a:cubicBezTo>
                <a:cubicBezTo>
                  <a:pt x="4561720" y="-3604"/>
                  <a:pt x="4941151" y="-37368"/>
                  <a:pt x="5288890" y="0"/>
                </a:cubicBezTo>
                <a:cubicBezTo>
                  <a:pt x="5636629" y="37368"/>
                  <a:pt x="6011513" y="-33898"/>
                  <a:pt x="6197918" y="0"/>
                </a:cubicBezTo>
                <a:cubicBezTo>
                  <a:pt x="6384323" y="33898"/>
                  <a:pt x="6555799" y="11241"/>
                  <a:pt x="6886575" y="0"/>
                </a:cubicBezTo>
                <a:cubicBezTo>
                  <a:pt x="7217351" y="-11241"/>
                  <a:pt x="7604472" y="-44614"/>
                  <a:pt x="7795603" y="0"/>
                </a:cubicBezTo>
                <a:cubicBezTo>
                  <a:pt x="7986734" y="44614"/>
                  <a:pt x="8098870" y="-11086"/>
                  <a:pt x="8374075" y="0"/>
                </a:cubicBezTo>
                <a:cubicBezTo>
                  <a:pt x="8649280" y="11086"/>
                  <a:pt x="8701749" y="-25020"/>
                  <a:pt x="8952548" y="0"/>
                </a:cubicBezTo>
                <a:cubicBezTo>
                  <a:pt x="9203347" y="25020"/>
                  <a:pt x="9519297" y="4274"/>
                  <a:pt x="9751390" y="0"/>
                </a:cubicBezTo>
                <a:cubicBezTo>
                  <a:pt x="9983483" y="-4274"/>
                  <a:pt x="10169881" y="16480"/>
                  <a:pt x="10329863" y="0"/>
                </a:cubicBezTo>
                <a:cubicBezTo>
                  <a:pt x="10489845" y="-16480"/>
                  <a:pt x="10750941" y="-9727"/>
                  <a:pt x="11018520" y="0"/>
                </a:cubicBezTo>
                <a:cubicBezTo>
                  <a:pt x="11018113" y="8690"/>
                  <a:pt x="11018366" y="14141"/>
                  <a:pt x="11018520" y="18288"/>
                </a:cubicBezTo>
                <a:cubicBezTo>
                  <a:pt x="10841176" y="-3597"/>
                  <a:pt x="10399304" y="41504"/>
                  <a:pt x="10219677" y="18288"/>
                </a:cubicBezTo>
                <a:cubicBezTo>
                  <a:pt x="10040050" y="-4928"/>
                  <a:pt x="10030762" y="16144"/>
                  <a:pt x="9861575" y="18288"/>
                </a:cubicBezTo>
                <a:cubicBezTo>
                  <a:pt x="9692388" y="20432"/>
                  <a:pt x="9529439" y="40380"/>
                  <a:pt x="9393288" y="18288"/>
                </a:cubicBezTo>
                <a:cubicBezTo>
                  <a:pt x="9257137" y="-3804"/>
                  <a:pt x="8825003" y="25592"/>
                  <a:pt x="8484260" y="18288"/>
                </a:cubicBezTo>
                <a:cubicBezTo>
                  <a:pt x="8143517" y="10984"/>
                  <a:pt x="8082894" y="45968"/>
                  <a:pt x="7795603" y="18288"/>
                </a:cubicBezTo>
                <a:cubicBezTo>
                  <a:pt x="7508312" y="-9392"/>
                  <a:pt x="7466074" y="19486"/>
                  <a:pt x="7327316" y="18288"/>
                </a:cubicBezTo>
                <a:cubicBezTo>
                  <a:pt x="7188558" y="17090"/>
                  <a:pt x="6869645" y="4657"/>
                  <a:pt x="6638658" y="18288"/>
                </a:cubicBezTo>
                <a:cubicBezTo>
                  <a:pt x="6407671" y="31919"/>
                  <a:pt x="6359238" y="35967"/>
                  <a:pt x="6280556" y="18288"/>
                </a:cubicBezTo>
                <a:cubicBezTo>
                  <a:pt x="6201874" y="609"/>
                  <a:pt x="6041216" y="22404"/>
                  <a:pt x="5922455" y="18288"/>
                </a:cubicBezTo>
                <a:cubicBezTo>
                  <a:pt x="5803694" y="14172"/>
                  <a:pt x="5555521" y="48848"/>
                  <a:pt x="5233797" y="18288"/>
                </a:cubicBezTo>
                <a:cubicBezTo>
                  <a:pt x="4912073" y="-12272"/>
                  <a:pt x="4986440" y="-2740"/>
                  <a:pt x="4765510" y="18288"/>
                </a:cubicBezTo>
                <a:cubicBezTo>
                  <a:pt x="4544580" y="39316"/>
                  <a:pt x="4177715" y="18248"/>
                  <a:pt x="3966667" y="18288"/>
                </a:cubicBezTo>
                <a:cubicBezTo>
                  <a:pt x="3755619" y="18328"/>
                  <a:pt x="3664519" y="22387"/>
                  <a:pt x="3498380" y="18288"/>
                </a:cubicBezTo>
                <a:cubicBezTo>
                  <a:pt x="3332241" y="14189"/>
                  <a:pt x="3065858" y="-7524"/>
                  <a:pt x="2699537" y="18288"/>
                </a:cubicBezTo>
                <a:cubicBezTo>
                  <a:pt x="2333216" y="44100"/>
                  <a:pt x="2505666" y="4650"/>
                  <a:pt x="2341436" y="18288"/>
                </a:cubicBezTo>
                <a:cubicBezTo>
                  <a:pt x="2177206" y="31926"/>
                  <a:pt x="1790164" y="19880"/>
                  <a:pt x="1542593" y="18288"/>
                </a:cubicBezTo>
                <a:cubicBezTo>
                  <a:pt x="1295022" y="16696"/>
                  <a:pt x="1218012" y="39325"/>
                  <a:pt x="1074306" y="18288"/>
                </a:cubicBezTo>
                <a:cubicBezTo>
                  <a:pt x="930600" y="-2749"/>
                  <a:pt x="797266" y="24589"/>
                  <a:pt x="716204" y="18288"/>
                </a:cubicBezTo>
                <a:cubicBezTo>
                  <a:pt x="635142" y="11987"/>
                  <a:pt x="344503" y="4139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FF806A"/>
          </a:solidFill>
          <a:ln w="38100" cap="rnd">
            <a:solidFill>
              <a:srgbClr val="FF806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BA1B476-A903-3A38-6185-21709B6CA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dirty="0"/>
              <a:t>In this we have shown the data as a tabular chart to display the sales of each category</a:t>
            </a:r>
          </a:p>
          <a:p>
            <a:r>
              <a:rPr lang="en-US" dirty="0"/>
              <a:t>By this we can conclude the highest and least sales of a category in 2023</a:t>
            </a:r>
          </a:p>
          <a:p>
            <a:r>
              <a:rPr lang="en-US" dirty="0"/>
              <a:t>Through this one can know for which category of products they can improve their marketing or promotions to make them sold better.</a:t>
            </a:r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542F59-7098-55F3-5360-4A965C4C15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89" r="30582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62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6C262-6D42-F189-573A-8F3564777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8539"/>
            <a:ext cx="11018520" cy="1434415"/>
          </a:xfrm>
        </p:spPr>
        <p:txBody>
          <a:bodyPr anchor="b">
            <a:normAutofit/>
          </a:bodyPr>
          <a:lstStyle/>
          <a:p>
            <a:pPr marR="0" lvl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7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he Hand Bold"/>
                <a:ea typeface="+mn-ea"/>
                <a:cs typeface="+mn-cs"/>
              </a:rPr>
              <a:t>Chart-2 Categorizing needs Vs Wants</a:t>
            </a: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072" y="1817073"/>
            <a:ext cx="11018520" cy="18288"/>
          </a:xfrm>
          <a:custGeom>
            <a:avLst/>
            <a:gdLst>
              <a:gd name="connsiteX0" fmla="*/ 0 w 11018520"/>
              <a:gd name="connsiteY0" fmla="*/ 0 h 18288"/>
              <a:gd name="connsiteX1" fmla="*/ 468287 w 11018520"/>
              <a:gd name="connsiteY1" fmla="*/ 0 h 18288"/>
              <a:gd name="connsiteX2" fmla="*/ 1156945 w 11018520"/>
              <a:gd name="connsiteY2" fmla="*/ 0 h 18288"/>
              <a:gd name="connsiteX3" fmla="*/ 1955787 w 11018520"/>
              <a:gd name="connsiteY3" fmla="*/ 0 h 18288"/>
              <a:gd name="connsiteX4" fmla="*/ 2313889 w 11018520"/>
              <a:gd name="connsiteY4" fmla="*/ 0 h 18288"/>
              <a:gd name="connsiteX5" fmla="*/ 2671991 w 11018520"/>
              <a:gd name="connsiteY5" fmla="*/ 0 h 18288"/>
              <a:gd name="connsiteX6" fmla="*/ 3581019 w 11018520"/>
              <a:gd name="connsiteY6" fmla="*/ 0 h 18288"/>
              <a:gd name="connsiteX7" fmla="*/ 4269677 w 11018520"/>
              <a:gd name="connsiteY7" fmla="*/ 0 h 18288"/>
              <a:gd name="connsiteX8" fmla="*/ 4627778 w 11018520"/>
              <a:gd name="connsiteY8" fmla="*/ 0 h 18288"/>
              <a:gd name="connsiteX9" fmla="*/ 5316436 w 11018520"/>
              <a:gd name="connsiteY9" fmla="*/ 0 h 18288"/>
              <a:gd name="connsiteX10" fmla="*/ 6225464 w 11018520"/>
              <a:gd name="connsiteY10" fmla="*/ 0 h 18288"/>
              <a:gd name="connsiteX11" fmla="*/ 6803936 w 11018520"/>
              <a:gd name="connsiteY11" fmla="*/ 0 h 18288"/>
              <a:gd name="connsiteX12" fmla="*/ 7382408 w 11018520"/>
              <a:gd name="connsiteY12" fmla="*/ 0 h 18288"/>
              <a:gd name="connsiteX13" fmla="*/ 8071066 w 11018520"/>
              <a:gd name="connsiteY13" fmla="*/ 0 h 18288"/>
              <a:gd name="connsiteX14" fmla="*/ 8869909 w 11018520"/>
              <a:gd name="connsiteY14" fmla="*/ 0 h 18288"/>
              <a:gd name="connsiteX15" fmla="*/ 9668751 w 11018520"/>
              <a:gd name="connsiteY15" fmla="*/ 0 h 18288"/>
              <a:gd name="connsiteX16" fmla="*/ 11018520 w 11018520"/>
              <a:gd name="connsiteY16" fmla="*/ 0 h 18288"/>
              <a:gd name="connsiteX17" fmla="*/ 11018520 w 11018520"/>
              <a:gd name="connsiteY17" fmla="*/ 18288 h 18288"/>
              <a:gd name="connsiteX18" fmla="*/ 10550233 w 11018520"/>
              <a:gd name="connsiteY18" fmla="*/ 18288 h 18288"/>
              <a:gd name="connsiteX19" fmla="*/ 9641205 w 11018520"/>
              <a:gd name="connsiteY19" fmla="*/ 18288 h 18288"/>
              <a:gd name="connsiteX20" fmla="*/ 8952548 w 11018520"/>
              <a:gd name="connsiteY20" fmla="*/ 18288 h 18288"/>
              <a:gd name="connsiteX21" fmla="*/ 8594446 w 11018520"/>
              <a:gd name="connsiteY21" fmla="*/ 18288 h 18288"/>
              <a:gd name="connsiteX22" fmla="*/ 7905788 w 11018520"/>
              <a:gd name="connsiteY22" fmla="*/ 18288 h 18288"/>
              <a:gd name="connsiteX23" fmla="*/ 7327316 w 11018520"/>
              <a:gd name="connsiteY23" fmla="*/ 18288 h 18288"/>
              <a:gd name="connsiteX24" fmla="*/ 6748844 w 11018520"/>
              <a:gd name="connsiteY24" fmla="*/ 18288 h 18288"/>
              <a:gd name="connsiteX25" fmla="*/ 6170371 w 11018520"/>
              <a:gd name="connsiteY25" fmla="*/ 18288 h 18288"/>
              <a:gd name="connsiteX26" fmla="*/ 5591899 w 11018520"/>
              <a:gd name="connsiteY26" fmla="*/ 18288 h 18288"/>
              <a:gd name="connsiteX27" fmla="*/ 4793056 w 11018520"/>
              <a:gd name="connsiteY27" fmla="*/ 18288 h 18288"/>
              <a:gd name="connsiteX28" fmla="*/ 4104399 w 11018520"/>
              <a:gd name="connsiteY28" fmla="*/ 18288 h 18288"/>
              <a:gd name="connsiteX29" fmla="*/ 3746297 w 11018520"/>
              <a:gd name="connsiteY29" fmla="*/ 18288 h 18288"/>
              <a:gd name="connsiteX30" fmla="*/ 3167825 w 11018520"/>
              <a:gd name="connsiteY30" fmla="*/ 18288 h 18288"/>
              <a:gd name="connsiteX31" fmla="*/ 2368982 w 11018520"/>
              <a:gd name="connsiteY31" fmla="*/ 18288 h 18288"/>
              <a:gd name="connsiteX32" fmla="*/ 1900695 w 11018520"/>
              <a:gd name="connsiteY32" fmla="*/ 18288 h 18288"/>
              <a:gd name="connsiteX33" fmla="*/ 991667 w 11018520"/>
              <a:gd name="connsiteY33" fmla="*/ 18288 h 18288"/>
              <a:gd name="connsiteX34" fmla="*/ 0 w 11018520"/>
              <a:gd name="connsiteY34" fmla="*/ 18288 h 18288"/>
              <a:gd name="connsiteX35" fmla="*/ 0 w 11018520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018520" h="18288" fill="none" extrusionOk="0">
                <a:moveTo>
                  <a:pt x="0" y="0"/>
                </a:moveTo>
                <a:cubicBezTo>
                  <a:pt x="176840" y="19448"/>
                  <a:pt x="369510" y="1686"/>
                  <a:pt x="468287" y="0"/>
                </a:cubicBezTo>
                <a:cubicBezTo>
                  <a:pt x="567064" y="-1686"/>
                  <a:pt x="844925" y="28710"/>
                  <a:pt x="1156945" y="0"/>
                </a:cubicBezTo>
                <a:cubicBezTo>
                  <a:pt x="1468965" y="-28710"/>
                  <a:pt x="1755775" y="35306"/>
                  <a:pt x="1955787" y="0"/>
                </a:cubicBezTo>
                <a:cubicBezTo>
                  <a:pt x="2155799" y="-35306"/>
                  <a:pt x="2224532" y="-16632"/>
                  <a:pt x="2313889" y="0"/>
                </a:cubicBezTo>
                <a:cubicBezTo>
                  <a:pt x="2403246" y="16632"/>
                  <a:pt x="2494050" y="6083"/>
                  <a:pt x="2671991" y="0"/>
                </a:cubicBezTo>
                <a:cubicBezTo>
                  <a:pt x="2849932" y="-6083"/>
                  <a:pt x="3354152" y="34614"/>
                  <a:pt x="3581019" y="0"/>
                </a:cubicBezTo>
                <a:cubicBezTo>
                  <a:pt x="3807886" y="-34614"/>
                  <a:pt x="4022451" y="14254"/>
                  <a:pt x="4269677" y="0"/>
                </a:cubicBezTo>
                <a:cubicBezTo>
                  <a:pt x="4516903" y="-14254"/>
                  <a:pt x="4514495" y="-13291"/>
                  <a:pt x="4627778" y="0"/>
                </a:cubicBezTo>
                <a:cubicBezTo>
                  <a:pt x="4741061" y="13291"/>
                  <a:pt x="5120758" y="-22660"/>
                  <a:pt x="5316436" y="0"/>
                </a:cubicBezTo>
                <a:cubicBezTo>
                  <a:pt x="5512114" y="22660"/>
                  <a:pt x="5812155" y="-9513"/>
                  <a:pt x="6225464" y="0"/>
                </a:cubicBezTo>
                <a:cubicBezTo>
                  <a:pt x="6638773" y="9513"/>
                  <a:pt x="6545417" y="2479"/>
                  <a:pt x="6803936" y="0"/>
                </a:cubicBezTo>
                <a:cubicBezTo>
                  <a:pt x="7062455" y="-2479"/>
                  <a:pt x="7245098" y="-20209"/>
                  <a:pt x="7382408" y="0"/>
                </a:cubicBezTo>
                <a:cubicBezTo>
                  <a:pt x="7519718" y="20209"/>
                  <a:pt x="7801947" y="19736"/>
                  <a:pt x="8071066" y="0"/>
                </a:cubicBezTo>
                <a:cubicBezTo>
                  <a:pt x="8340185" y="-19736"/>
                  <a:pt x="8495312" y="-6666"/>
                  <a:pt x="8869909" y="0"/>
                </a:cubicBezTo>
                <a:cubicBezTo>
                  <a:pt x="9244506" y="6666"/>
                  <a:pt x="9501461" y="-13745"/>
                  <a:pt x="9668751" y="0"/>
                </a:cubicBezTo>
                <a:cubicBezTo>
                  <a:pt x="9836041" y="13745"/>
                  <a:pt x="10607605" y="14143"/>
                  <a:pt x="11018520" y="0"/>
                </a:cubicBezTo>
                <a:cubicBezTo>
                  <a:pt x="11019166" y="4451"/>
                  <a:pt x="11019010" y="9226"/>
                  <a:pt x="11018520" y="18288"/>
                </a:cubicBezTo>
                <a:cubicBezTo>
                  <a:pt x="10834966" y="15274"/>
                  <a:pt x="10754561" y="35250"/>
                  <a:pt x="10550233" y="18288"/>
                </a:cubicBezTo>
                <a:cubicBezTo>
                  <a:pt x="10345905" y="1326"/>
                  <a:pt x="9906342" y="45884"/>
                  <a:pt x="9641205" y="18288"/>
                </a:cubicBezTo>
                <a:cubicBezTo>
                  <a:pt x="9376068" y="-9308"/>
                  <a:pt x="9177188" y="43988"/>
                  <a:pt x="8952548" y="18288"/>
                </a:cubicBezTo>
                <a:cubicBezTo>
                  <a:pt x="8727908" y="-7412"/>
                  <a:pt x="8707007" y="3271"/>
                  <a:pt x="8594446" y="18288"/>
                </a:cubicBezTo>
                <a:cubicBezTo>
                  <a:pt x="8481885" y="33305"/>
                  <a:pt x="8175004" y="35109"/>
                  <a:pt x="7905788" y="18288"/>
                </a:cubicBezTo>
                <a:cubicBezTo>
                  <a:pt x="7636572" y="1467"/>
                  <a:pt x="7535638" y="7399"/>
                  <a:pt x="7327316" y="18288"/>
                </a:cubicBezTo>
                <a:cubicBezTo>
                  <a:pt x="7118994" y="29177"/>
                  <a:pt x="6978247" y="47205"/>
                  <a:pt x="6748844" y="18288"/>
                </a:cubicBezTo>
                <a:cubicBezTo>
                  <a:pt x="6519441" y="-10629"/>
                  <a:pt x="6459241" y="43308"/>
                  <a:pt x="6170371" y="18288"/>
                </a:cubicBezTo>
                <a:cubicBezTo>
                  <a:pt x="5881501" y="-6732"/>
                  <a:pt x="5736201" y="35971"/>
                  <a:pt x="5591899" y="18288"/>
                </a:cubicBezTo>
                <a:cubicBezTo>
                  <a:pt x="5447597" y="605"/>
                  <a:pt x="4990303" y="20409"/>
                  <a:pt x="4793056" y="18288"/>
                </a:cubicBezTo>
                <a:cubicBezTo>
                  <a:pt x="4595809" y="16167"/>
                  <a:pt x="4271723" y="2909"/>
                  <a:pt x="4104399" y="18288"/>
                </a:cubicBezTo>
                <a:cubicBezTo>
                  <a:pt x="3937075" y="33667"/>
                  <a:pt x="3923235" y="10730"/>
                  <a:pt x="3746297" y="18288"/>
                </a:cubicBezTo>
                <a:cubicBezTo>
                  <a:pt x="3569359" y="25846"/>
                  <a:pt x="3351081" y="24702"/>
                  <a:pt x="3167825" y="18288"/>
                </a:cubicBezTo>
                <a:cubicBezTo>
                  <a:pt x="2984569" y="11874"/>
                  <a:pt x="2708033" y="13293"/>
                  <a:pt x="2368982" y="18288"/>
                </a:cubicBezTo>
                <a:cubicBezTo>
                  <a:pt x="2029931" y="23283"/>
                  <a:pt x="2009060" y="37671"/>
                  <a:pt x="1900695" y="18288"/>
                </a:cubicBezTo>
                <a:cubicBezTo>
                  <a:pt x="1792330" y="-1095"/>
                  <a:pt x="1183178" y="9337"/>
                  <a:pt x="991667" y="18288"/>
                </a:cubicBezTo>
                <a:cubicBezTo>
                  <a:pt x="800156" y="27239"/>
                  <a:pt x="375690" y="34110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1018520" h="18288" stroke="0" extrusionOk="0">
                <a:moveTo>
                  <a:pt x="0" y="0"/>
                </a:moveTo>
                <a:cubicBezTo>
                  <a:pt x="266588" y="-23405"/>
                  <a:pt x="350503" y="-27031"/>
                  <a:pt x="578472" y="0"/>
                </a:cubicBezTo>
                <a:cubicBezTo>
                  <a:pt x="806441" y="27031"/>
                  <a:pt x="803976" y="13604"/>
                  <a:pt x="936574" y="0"/>
                </a:cubicBezTo>
                <a:cubicBezTo>
                  <a:pt x="1069172" y="-13604"/>
                  <a:pt x="1661335" y="-31902"/>
                  <a:pt x="1845602" y="0"/>
                </a:cubicBezTo>
                <a:cubicBezTo>
                  <a:pt x="2029869" y="31902"/>
                  <a:pt x="2273452" y="17005"/>
                  <a:pt x="2424074" y="0"/>
                </a:cubicBezTo>
                <a:cubicBezTo>
                  <a:pt x="2574696" y="-17005"/>
                  <a:pt x="2790864" y="-28133"/>
                  <a:pt x="3002547" y="0"/>
                </a:cubicBezTo>
                <a:cubicBezTo>
                  <a:pt x="3214230" y="28133"/>
                  <a:pt x="3605033" y="-14934"/>
                  <a:pt x="3911575" y="0"/>
                </a:cubicBezTo>
                <a:cubicBezTo>
                  <a:pt x="4218117" y="14934"/>
                  <a:pt x="4198004" y="3604"/>
                  <a:pt x="4379862" y="0"/>
                </a:cubicBezTo>
                <a:cubicBezTo>
                  <a:pt x="4561720" y="-3604"/>
                  <a:pt x="4941151" y="-37368"/>
                  <a:pt x="5288890" y="0"/>
                </a:cubicBezTo>
                <a:cubicBezTo>
                  <a:pt x="5636629" y="37368"/>
                  <a:pt x="6011513" y="-33898"/>
                  <a:pt x="6197918" y="0"/>
                </a:cubicBezTo>
                <a:cubicBezTo>
                  <a:pt x="6384323" y="33898"/>
                  <a:pt x="6555799" y="11241"/>
                  <a:pt x="6886575" y="0"/>
                </a:cubicBezTo>
                <a:cubicBezTo>
                  <a:pt x="7217351" y="-11241"/>
                  <a:pt x="7604472" y="-44614"/>
                  <a:pt x="7795603" y="0"/>
                </a:cubicBezTo>
                <a:cubicBezTo>
                  <a:pt x="7986734" y="44614"/>
                  <a:pt x="8098870" y="-11086"/>
                  <a:pt x="8374075" y="0"/>
                </a:cubicBezTo>
                <a:cubicBezTo>
                  <a:pt x="8649280" y="11086"/>
                  <a:pt x="8701749" y="-25020"/>
                  <a:pt x="8952548" y="0"/>
                </a:cubicBezTo>
                <a:cubicBezTo>
                  <a:pt x="9203347" y="25020"/>
                  <a:pt x="9519297" y="4274"/>
                  <a:pt x="9751390" y="0"/>
                </a:cubicBezTo>
                <a:cubicBezTo>
                  <a:pt x="9983483" y="-4274"/>
                  <a:pt x="10169881" y="16480"/>
                  <a:pt x="10329863" y="0"/>
                </a:cubicBezTo>
                <a:cubicBezTo>
                  <a:pt x="10489845" y="-16480"/>
                  <a:pt x="10750941" y="-9727"/>
                  <a:pt x="11018520" y="0"/>
                </a:cubicBezTo>
                <a:cubicBezTo>
                  <a:pt x="11018113" y="8690"/>
                  <a:pt x="11018366" y="14141"/>
                  <a:pt x="11018520" y="18288"/>
                </a:cubicBezTo>
                <a:cubicBezTo>
                  <a:pt x="10841176" y="-3597"/>
                  <a:pt x="10399304" y="41504"/>
                  <a:pt x="10219677" y="18288"/>
                </a:cubicBezTo>
                <a:cubicBezTo>
                  <a:pt x="10040050" y="-4928"/>
                  <a:pt x="10030762" y="16144"/>
                  <a:pt x="9861575" y="18288"/>
                </a:cubicBezTo>
                <a:cubicBezTo>
                  <a:pt x="9692388" y="20432"/>
                  <a:pt x="9529439" y="40380"/>
                  <a:pt x="9393288" y="18288"/>
                </a:cubicBezTo>
                <a:cubicBezTo>
                  <a:pt x="9257137" y="-3804"/>
                  <a:pt x="8825003" y="25592"/>
                  <a:pt x="8484260" y="18288"/>
                </a:cubicBezTo>
                <a:cubicBezTo>
                  <a:pt x="8143517" y="10984"/>
                  <a:pt x="8082894" y="45968"/>
                  <a:pt x="7795603" y="18288"/>
                </a:cubicBezTo>
                <a:cubicBezTo>
                  <a:pt x="7508312" y="-9392"/>
                  <a:pt x="7466074" y="19486"/>
                  <a:pt x="7327316" y="18288"/>
                </a:cubicBezTo>
                <a:cubicBezTo>
                  <a:pt x="7188558" y="17090"/>
                  <a:pt x="6869645" y="4657"/>
                  <a:pt x="6638658" y="18288"/>
                </a:cubicBezTo>
                <a:cubicBezTo>
                  <a:pt x="6407671" y="31919"/>
                  <a:pt x="6359238" y="35967"/>
                  <a:pt x="6280556" y="18288"/>
                </a:cubicBezTo>
                <a:cubicBezTo>
                  <a:pt x="6201874" y="609"/>
                  <a:pt x="6041216" y="22404"/>
                  <a:pt x="5922455" y="18288"/>
                </a:cubicBezTo>
                <a:cubicBezTo>
                  <a:pt x="5803694" y="14172"/>
                  <a:pt x="5555521" y="48848"/>
                  <a:pt x="5233797" y="18288"/>
                </a:cubicBezTo>
                <a:cubicBezTo>
                  <a:pt x="4912073" y="-12272"/>
                  <a:pt x="4986440" y="-2740"/>
                  <a:pt x="4765510" y="18288"/>
                </a:cubicBezTo>
                <a:cubicBezTo>
                  <a:pt x="4544580" y="39316"/>
                  <a:pt x="4177715" y="18248"/>
                  <a:pt x="3966667" y="18288"/>
                </a:cubicBezTo>
                <a:cubicBezTo>
                  <a:pt x="3755619" y="18328"/>
                  <a:pt x="3664519" y="22387"/>
                  <a:pt x="3498380" y="18288"/>
                </a:cubicBezTo>
                <a:cubicBezTo>
                  <a:pt x="3332241" y="14189"/>
                  <a:pt x="3065858" y="-7524"/>
                  <a:pt x="2699537" y="18288"/>
                </a:cubicBezTo>
                <a:cubicBezTo>
                  <a:pt x="2333216" y="44100"/>
                  <a:pt x="2505666" y="4650"/>
                  <a:pt x="2341436" y="18288"/>
                </a:cubicBezTo>
                <a:cubicBezTo>
                  <a:pt x="2177206" y="31926"/>
                  <a:pt x="1790164" y="19880"/>
                  <a:pt x="1542593" y="18288"/>
                </a:cubicBezTo>
                <a:cubicBezTo>
                  <a:pt x="1295022" y="16696"/>
                  <a:pt x="1218012" y="39325"/>
                  <a:pt x="1074306" y="18288"/>
                </a:cubicBezTo>
                <a:cubicBezTo>
                  <a:pt x="930600" y="-2749"/>
                  <a:pt x="797266" y="24589"/>
                  <a:pt x="716204" y="18288"/>
                </a:cubicBezTo>
                <a:cubicBezTo>
                  <a:pt x="635142" y="11987"/>
                  <a:pt x="344503" y="4139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FF7755"/>
          </a:solidFill>
          <a:ln w="38100" cap="rnd">
            <a:solidFill>
              <a:srgbClr val="FF775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7BF76F1C-F6FC-A3EE-83E0-FF65DAF8B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dirty="0"/>
              <a:t>In this we are categorizing sales and wants based on basic human necessities.</a:t>
            </a:r>
          </a:p>
          <a:p>
            <a:r>
              <a:rPr lang="en-US" dirty="0"/>
              <a:t>In this we represented a stacked column chart which was categorized between needs and wants with respect to main category</a:t>
            </a:r>
          </a:p>
          <a:p>
            <a:r>
              <a:rPr lang="en-US" dirty="0"/>
              <a:t>By analysis amazon sold a lot number in wants when compared to needs</a:t>
            </a:r>
          </a:p>
          <a:p>
            <a:r>
              <a:rPr lang="en-US" dirty="0"/>
              <a:t>In Detail accessories are the most sold category in amazon &amp; clothing is the main category which was most sold when comparing to needs.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CCD7A2-DDD5-B661-7423-1CFBF96E9E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936" r="19936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66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7305AF-A6CD-0F0A-50EE-C64915DD6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7200" b="1" dirty="0"/>
              <a:t>Chart-3 Sales Vs Discount Analysis</a:t>
            </a:r>
            <a:endParaRPr lang="en-US" sz="7200" dirty="0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072" y="1817073"/>
            <a:ext cx="11018520" cy="18288"/>
          </a:xfrm>
          <a:custGeom>
            <a:avLst/>
            <a:gdLst>
              <a:gd name="connsiteX0" fmla="*/ 0 w 11018520"/>
              <a:gd name="connsiteY0" fmla="*/ 0 h 18288"/>
              <a:gd name="connsiteX1" fmla="*/ 468287 w 11018520"/>
              <a:gd name="connsiteY1" fmla="*/ 0 h 18288"/>
              <a:gd name="connsiteX2" fmla="*/ 1156945 w 11018520"/>
              <a:gd name="connsiteY2" fmla="*/ 0 h 18288"/>
              <a:gd name="connsiteX3" fmla="*/ 1955787 w 11018520"/>
              <a:gd name="connsiteY3" fmla="*/ 0 h 18288"/>
              <a:gd name="connsiteX4" fmla="*/ 2313889 w 11018520"/>
              <a:gd name="connsiteY4" fmla="*/ 0 h 18288"/>
              <a:gd name="connsiteX5" fmla="*/ 2671991 w 11018520"/>
              <a:gd name="connsiteY5" fmla="*/ 0 h 18288"/>
              <a:gd name="connsiteX6" fmla="*/ 3581019 w 11018520"/>
              <a:gd name="connsiteY6" fmla="*/ 0 h 18288"/>
              <a:gd name="connsiteX7" fmla="*/ 4269677 w 11018520"/>
              <a:gd name="connsiteY7" fmla="*/ 0 h 18288"/>
              <a:gd name="connsiteX8" fmla="*/ 4627778 w 11018520"/>
              <a:gd name="connsiteY8" fmla="*/ 0 h 18288"/>
              <a:gd name="connsiteX9" fmla="*/ 5316436 w 11018520"/>
              <a:gd name="connsiteY9" fmla="*/ 0 h 18288"/>
              <a:gd name="connsiteX10" fmla="*/ 6225464 w 11018520"/>
              <a:gd name="connsiteY10" fmla="*/ 0 h 18288"/>
              <a:gd name="connsiteX11" fmla="*/ 6803936 w 11018520"/>
              <a:gd name="connsiteY11" fmla="*/ 0 h 18288"/>
              <a:gd name="connsiteX12" fmla="*/ 7382408 w 11018520"/>
              <a:gd name="connsiteY12" fmla="*/ 0 h 18288"/>
              <a:gd name="connsiteX13" fmla="*/ 8071066 w 11018520"/>
              <a:gd name="connsiteY13" fmla="*/ 0 h 18288"/>
              <a:gd name="connsiteX14" fmla="*/ 8869909 w 11018520"/>
              <a:gd name="connsiteY14" fmla="*/ 0 h 18288"/>
              <a:gd name="connsiteX15" fmla="*/ 9668751 w 11018520"/>
              <a:gd name="connsiteY15" fmla="*/ 0 h 18288"/>
              <a:gd name="connsiteX16" fmla="*/ 11018520 w 11018520"/>
              <a:gd name="connsiteY16" fmla="*/ 0 h 18288"/>
              <a:gd name="connsiteX17" fmla="*/ 11018520 w 11018520"/>
              <a:gd name="connsiteY17" fmla="*/ 18288 h 18288"/>
              <a:gd name="connsiteX18" fmla="*/ 10550233 w 11018520"/>
              <a:gd name="connsiteY18" fmla="*/ 18288 h 18288"/>
              <a:gd name="connsiteX19" fmla="*/ 9641205 w 11018520"/>
              <a:gd name="connsiteY19" fmla="*/ 18288 h 18288"/>
              <a:gd name="connsiteX20" fmla="*/ 8952548 w 11018520"/>
              <a:gd name="connsiteY20" fmla="*/ 18288 h 18288"/>
              <a:gd name="connsiteX21" fmla="*/ 8594446 w 11018520"/>
              <a:gd name="connsiteY21" fmla="*/ 18288 h 18288"/>
              <a:gd name="connsiteX22" fmla="*/ 7905788 w 11018520"/>
              <a:gd name="connsiteY22" fmla="*/ 18288 h 18288"/>
              <a:gd name="connsiteX23" fmla="*/ 7327316 w 11018520"/>
              <a:gd name="connsiteY23" fmla="*/ 18288 h 18288"/>
              <a:gd name="connsiteX24" fmla="*/ 6748844 w 11018520"/>
              <a:gd name="connsiteY24" fmla="*/ 18288 h 18288"/>
              <a:gd name="connsiteX25" fmla="*/ 6170371 w 11018520"/>
              <a:gd name="connsiteY25" fmla="*/ 18288 h 18288"/>
              <a:gd name="connsiteX26" fmla="*/ 5591899 w 11018520"/>
              <a:gd name="connsiteY26" fmla="*/ 18288 h 18288"/>
              <a:gd name="connsiteX27" fmla="*/ 4793056 w 11018520"/>
              <a:gd name="connsiteY27" fmla="*/ 18288 h 18288"/>
              <a:gd name="connsiteX28" fmla="*/ 4104399 w 11018520"/>
              <a:gd name="connsiteY28" fmla="*/ 18288 h 18288"/>
              <a:gd name="connsiteX29" fmla="*/ 3746297 w 11018520"/>
              <a:gd name="connsiteY29" fmla="*/ 18288 h 18288"/>
              <a:gd name="connsiteX30" fmla="*/ 3167825 w 11018520"/>
              <a:gd name="connsiteY30" fmla="*/ 18288 h 18288"/>
              <a:gd name="connsiteX31" fmla="*/ 2368982 w 11018520"/>
              <a:gd name="connsiteY31" fmla="*/ 18288 h 18288"/>
              <a:gd name="connsiteX32" fmla="*/ 1900695 w 11018520"/>
              <a:gd name="connsiteY32" fmla="*/ 18288 h 18288"/>
              <a:gd name="connsiteX33" fmla="*/ 991667 w 11018520"/>
              <a:gd name="connsiteY33" fmla="*/ 18288 h 18288"/>
              <a:gd name="connsiteX34" fmla="*/ 0 w 11018520"/>
              <a:gd name="connsiteY34" fmla="*/ 18288 h 18288"/>
              <a:gd name="connsiteX35" fmla="*/ 0 w 11018520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018520" h="18288" fill="none" extrusionOk="0">
                <a:moveTo>
                  <a:pt x="0" y="0"/>
                </a:moveTo>
                <a:cubicBezTo>
                  <a:pt x="176840" y="19448"/>
                  <a:pt x="369510" y="1686"/>
                  <a:pt x="468287" y="0"/>
                </a:cubicBezTo>
                <a:cubicBezTo>
                  <a:pt x="567064" y="-1686"/>
                  <a:pt x="844925" y="28710"/>
                  <a:pt x="1156945" y="0"/>
                </a:cubicBezTo>
                <a:cubicBezTo>
                  <a:pt x="1468965" y="-28710"/>
                  <a:pt x="1755775" y="35306"/>
                  <a:pt x="1955787" y="0"/>
                </a:cubicBezTo>
                <a:cubicBezTo>
                  <a:pt x="2155799" y="-35306"/>
                  <a:pt x="2224532" y="-16632"/>
                  <a:pt x="2313889" y="0"/>
                </a:cubicBezTo>
                <a:cubicBezTo>
                  <a:pt x="2403246" y="16632"/>
                  <a:pt x="2494050" y="6083"/>
                  <a:pt x="2671991" y="0"/>
                </a:cubicBezTo>
                <a:cubicBezTo>
                  <a:pt x="2849932" y="-6083"/>
                  <a:pt x="3354152" y="34614"/>
                  <a:pt x="3581019" y="0"/>
                </a:cubicBezTo>
                <a:cubicBezTo>
                  <a:pt x="3807886" y="-34614"/>
                  <a:pt x="4022451" y="14254"/>
                  <a:pt x="4269677" y="0"/>
                </a:cubicBezTo>
                <a:cubicBezTo>
                  <a:pt x="4516903" y="-14254"/>
                  <a:pt x="4514495" y="-13291"/>
                  <a:pt x="4627778" y="0"/>
                </a:cubicBezTo>
                <a:cubicBezTo>
                  <a:pt x="4741061" y="13291"/>
                  <a:pt x="5120758" y="-22660"/>
                  <a:pt x="5316436" y="0"/>
                </a:cubicBezTo>
                <a:cubicBezTo>
                  <a:pt x="5512114" y="22660"/>
                  <a:pt x="5812155" y="-9513"/>
                  <a:pt x="6225464" y="0"/>
                </a:cubicBezTo>
                <a:cubicBezTo>
                  <a:pt x="6638773" y="9513"/>
                  <a:pt x="6545417" y="2479"/>
                  <a:pt x="6803936" y="0"/>
                </a:cubicBezTo>
                <a:cubicBezTo>
                  <a:pt x="7062455" y="-2479"/>
                  <a:pt x="7245098" y="-20209"/>
                  <a:pt x="7382408" y="0"/>
                </a:cubicBezTo>
                <a:cubicBezTo>
                  <a:pt x="7519718" y="20209"/>
                  <a:pt x="7801947" y="19736"/>
                  <a:pt x="8071066" y="0"/>
                </a:cubicBezTo>
                <a:cubicBezTo>
                  <a:pt x="8340185" y="-19736"/>
                  <a:pt x="8495312" y="-6666"/>
                  <a:pt x="8869909" y="0"/>
                </a:cubicBezTo>
                <a:cubicBezTo>
                  <a:pt x="9244506" y="6666"/>
                  <a:pt x="9501461" y="-13745"/>
                  <a:pt x="9668751" y="0"/>
                </a:cubicBezTo>
                <a:cubicBezTo>
                  <a:pt x="9836041" y="13745"/>
                  <a:pt x="10607605" y="14143"/>
                  <a:pt x="11018520" y="0"/>
                </a:cubicBezTo>
                <a:cubicBezTo>
                  <a:pt x="11019166" y="4451"/>
                  <a:pt x="11019010" y="9226"/>
                  <a:pt x="11018520" y="18288"/>
                </a:cubicBezTo>
                <a:cubicBezTo>
                  <a:pt x="10834966" y="15274"/>
                  <a:pt x="10754561" y="35250"/>
                  <a:pt x="10550233" y="18288"/>
                </a:cubicBezTo>
                <a:cubicBezTo>
                  <a:pt x="10345905" y="1326"/>
                  <a:pt x="9906342" y="45884"/>
                  <a:pt x="9641205" y="18288"/>
                </a:cubicBezTo>
                <a:cubicBezTo>
                  <a:pt x="9376068" y="-9308"/>
                  <a:pt x="9177188" y="43988"/>
                  <a:pt x="8952548" y="18288"/>
                </a:cubicBezTo>
                <a:cubicBezTo>
                  <a:pt x="8727908" y="-7412"/>
                  <a:pt x="8707007" y="3271"/>
                  <a:pt x="8594446" y="18288"/>
                </a:cubicBezTo>
                <a:cubicBezTo>
                  <a:pt x="8481885" y="33305"/>
                  <a:pt x="8175004" y="35109"/>
                  <a:pt x="7905788" y="18288"/>
                </a:cubicBezTo>
                <a:cubicBezTo>
                  <a:pt x="7636572" y="1467"/>
                  <a:pt x="7535638" y="7399"/>
                  <a:pt x="7327316" y="18288"/>
                </a:cubicBezTo>
                <a:cubicBezTo>
                  <a:pt x="7118994" y="29177"/>
                  <a:pt x="6978247" y="47205"/>
                  <a:pt x="6748844" y="18288"/>
                </a:cubicBezTo>
                <a:cubicBezTo>
                  <a:pt x="6519441" y="-10629"/>
                  <a:pt x="6459241" y="43308"/>
                  <a:pt x="6170371" y="18288"/>
                </a:cubicBezTo>
                <a:cubicBezTo>
                  <a:pt x="5881501" y="-6732"/>
                  <a:pt x="5736201" y="35971"/>
                  <a:pt x="5591899" y="18288"/>
                </a:cubicBezTo>
                <a:cubicBezTo>
                  <a:pt x="5447597" y="605"/>
                  <a:pt x="4990303" y="20409"/>
                  <a:pt x="4793056" y="18288"/>
                </a:cubicBezTo>
                <a:cubicBezTo>
                  <a:pt x="4595809" y="16167"/>
                  <a:pt x="4271723" y="2909"/>
                  <a:pt x="4104399" y="18288"/>
                </a:cubicBezTo>
                <a:cubicBezTo>
                  <a:pt x="3937075" y="33667"/>
                  <a:pt x="3923235" y="10730"/>
                  <a:pt x="3746297" y="18288"/>
                </a:cubicBezTo>
                <a:cubicBezTo>
                  <a:pt x="3569359" y="25846"/>
                  <a:pt x="3351081" y="24702"/>
                  <a:pt x="3167825" y="18288"/>
                </a:cubicBezTo>
                <a:cubicBezTo>
                  <a:pt x="2984569" y="11874"/>
                  <a:pt x="2708033" y="13293"/>
                  <a:pt x="2368982" y="18288"/>
                </a:cubicBezTo>
                <a:cubicBezTo>
                  <a:pt x="2029931" y="23283"/>
                  <a:pt x="2009060" y="37671"/>
                  <a:pt x="1900695" y="18288"/>
                </a:cubicBezTo>
                <a:cubicBezTo>
                  <a:pt x="1792330" y="-1095"/>
                  <a:pt x="1183178" y="9337"/>
                  <a:pt x="991667" y="18288"/>
                </a:cubicBezTo>
                <a:cubicBezTo>
                  <a:pt x="800156" y="27239"/>
                  <a:pt x="375690" y="34110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1018520" h="18288" stroke="0" extrusionOk="0">
                <a:moveTo>
                  <a:pt x="0" y="0"/>
                </a:moveTo>
                <a:cubicBezTo>
                  <a:pt x="266588" y="-23405"/>
                  <a:pt x="350503" y="-27031"/>
                  <a:pt x="578472" y="0"/>
                </a:cubicBezTo>
                <a:cubicBezTo>
                  <a:pt x="806441" y="27031"/>
                  <a:pt x="803976" y="13604"/>
                  <a:pt x="936574" y="0"/>
                </a:cubicBezTo>
                <a:cubicBezTo>
                  <a:pt x="1069172" y="-13604"/>
                  <a:pt x="1661335" y="-31902"/>
                  <a:pt x="1845602" y="0"/>
                </a:cubicBezTo>
                <a:cubicBezTo>
                  <a:pt x="2029869" y="31902"/>
                  <a:pt x="2273452" y="17005"/>
                  <a:pt x="2424074" y="0"/>
                </a:cubicBezTo>
                <a:cubicBezTo>
                  <a:pt x="2574696" y="-17005"/>
                  <a:pt x="2790864" y="-28133"/>
                  <a:pt x="3002547" y="0"/>
                </a:cubicBezTo>
                <a:cubicBezTo>
                  <a:pt x="3214230" y="28133"/>
                  <a:pt x="3605033" y="-14934"/>
                  <a:pt x="3911575" y="0"/>
                </a:cubicBezTo>
                <a:cubicBezTo>
                  <a:pt x="4218117" y="14934"/>
                  <a:pt x="4198004" y="3604"/>
                  <a:pt x="4379862" y="0"/>
                </a:cubicBezTo>
                <a:cubicBezTo>
                  <a:pt x="4561720" y="-3604"/>
                  <a:pt x="4941151" y="-37368"/>
                  <a:pt x="5288890" y="0"/>
                </a:cubicBezTo>
                <a:cubicBezTo>
                  <a:pt x="5636629" y="37368"/>
                  <a:pt x="6011513" y="-33898"/>
                  <a:pt x="6197918" y="0"/>
                </a:cubicBezTo>
                <a:cubicBezTo>
                  <a:pt x="6384323" y="33898"/>
                  <a:pt x="6555799" y="11241"/>
                  <a:pt x="6886575" y="0"/>
                </a:cubicBezTo>
                <a:cubicBezTo>
                  <a:pt x="7217351" y="-11241"/>
                  <a:pt x="7604472" y="-44614"/>
                  <a:pt x="7795603" y="0"/>
                </a:cubicBezTo>
                <a:cubicBezTo>
                  <a:pt x="7986734" y="44614"/>
                  <a:pt x="8098870" y="-11086"/>
                  <a:pt x="8374075" y="0"/>
                </a:cubicBezTo>
                <a:cubicBezTo>
                  <a:pt x="8649280" y="11086"/>
                  <a:pt x="8701749" y="-25020"/>
                  <a:pt x="8952548" y="0"/>
                </a:cubicBezTo>
                <a:cubicBezTo>
                  <a:pt x="9203347" y="25020"/>
                  <a:pt x="9519297" y="4274"/>
                  <a:pt x="9751390" y="0"/>
                </a:cubicBezTo>
                <a:cubicBezTo>
                  <a:pt x="9983483" y="-4274"/>
                  <a:pt x="10169881" y="16480"/>
                  <a:pt x="10329863" y="0"/>
                </a:cubicBezTo>
                <a:cubicBezTo>
                  <a:pt x="10489845" y="-16480"/>
                  <a:pt x="10750941" y="-9727"/>
                  <a:pt x="11018520" y="0"/>
                </a:cubicBezTo>
                <a:cubicBezTo>
                  <a:pt x="11018113" y="8690"/>
                  <a:pt x="11018366" y="14141"/>
                  <a:pt x="11018520" y="18288"/>
                </a:cubicBezTo>
                <a:cubicBezTo>
                  <a:pt x="10841176" y="-3597"/>
                  <a:pt x="10399304" y="41504"/>
                  <a:pt x="10219677" y="18288"/>
                </a:cubicBezTo>
                <a:cubicBezTo>
                  <a:pt x="10040050" y="-4928"/>
                  <a:pt x="10030762" y="16144"/>
                  <a:pt x="9861575" y="18288"/>
                </a:cubicBezTo>
                <a:cubicBezTo>
                  <a:pt x="9692388" y="20432"/>
                  <a:pt x="9529439" y="40380"/>
                  <a:pt x="9393288" y="18288"/>
                </a:cubicBezTo>
                <a:cubicBezTo>
                  <a:pt x="9257137" y="-3804"/>
                  <a:pt x="8825003" y="25592"/>
                  <a:pt x="8484260" y="18288"/>
                </a:cubicBezTo>
                <a:cubicBezTo>
                  <a:pt x="8143517" y="10984"/>
                  <a:pt x="8082894" y="45968"/>
                  <a:pt x="7795603" y="18288"/>
                </a:cubicBezTo>
                <a:cubicBezTo>
                  <a:pt x="7508312" y="-9392"/>
                  <a:pt x="7466074" y="19486"/>
                  <a:pt x="7327316" y="18288"/>
                </a:cubicBezTo>
                <a:cubicBezTo>
                  <a:pt x="7188558" y="17090"/>
                  <a:pt x="6869645" y="4657"/>
                  <a:pt x="6638658" y="18288"/>
                </a:cubicBezTo>
                <a:cubicBezTo>
                  <a:pt x="6407671" y="31919"/>
                  <a:pt x="6359238" y="35967"/>
                  <a:pt x="6280556" y="18288"/>
                </a:cubicBezTo>
                <a:cubicBezTo>
                  <a:pt x="6201874" y="609"/>
                  <a:pt x="6041216" y="22404"/>
                  <a:pt x="5922455" y="18288"/>
                </a:cubicBezTo>
                <a:cubicBezTo>
                  <a:pt x="5803694" y="14172"/>
                  <a:pt x="5555521" y="48848"/>
                  <a:pt x="5233797" y="18288"/>
                </a:cubicBezTo>
                <a:cubicBezTo>
                  <a:pt x="4912073" y="-12272"/>
                  <a:pt x="4986440" y="-2740"/>
                  <a:pt x="4765510" y="18288"/>
                </a:cubicBezTo>
                <a:cubicBezTo>
                  <a:pt x="4544580" y="39316"/>
                  <a:pt x="4177715" y="18248"/>
                  <a:pt x="3966667" y="18288"/>
                </a:cubicBezTo>
                <a:cubicBezTo>
                  <a:pt x="3755619" y="18328"/>
                  <a:pt x="3664519" y="22387"/>
                  <a:pt x="3498380" y="18288"/>
                </a:cubicBezTo>
                <a:cubicBezTo>
                  <a:pt x="3332241" y="14189"/>
                  <a:pt x="3065858" y="-7524"/>
                  <a:pt x="2699537" y="18288"/>
                </a:cubicBezTo>
                <a:cubicBezTo>
                  <a:pt x="2333216" y="44100"/>
                  <a:pt x="2505666" y="4650"/>
                  <a:pt x="2341436" y="18288"/>
                </a:cubicBezTo>
                <a:cubicBezTo>
                  <a:pt x="2177206" y="31926"/>
                  <a:pt x="1790164" y="19880"/>
                  <a:pt x="1542593" y="18288"/>
                </a:cubicBezTo>
                <a:cubicBezTo>
                  <a:pt x="1295022" y="16696"/>
                  <a:pt x="1218012" y="39325"/>
                  <a:pt x="1074306" y="18288"/>
                </a:cubicBezTo>
                <a:cubicBezTo>
                  <a:pt x="930600" y="-2749"/>
                  <a:pt x="797266" y="24589"/>
                  <a:pt x="716204" y="18288"/>
                </a:cubicBezTo>
                <a:cubicBezTo>
                  <a:pt x="635142" y="11987"/>
                  <a:pt x="344503" y="4139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FF7860"/>
          </a:solidFill>
          <a:ln w="38100" cap="rnd">
            <a:solidFill>
              <a:srgbClr val="FF786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668F537-9468-8073-D4FC-286EF564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dirty="0"/>
              <a:t>In this stacked row chart we represented both discount and sales analysis of a main categories.</a:t>
            </a:r>
          </a:p>
          <a:p>
            <a:r>
              <a:rPr lang="en-US" dirty="0"/>
              <a:t>By this we have a thought of connecting discount and sales one can conclude where to adjust discount to the respective category efficiently to improve the sales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E439C3-0935-D0B4-17FF-C7EE779025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936" r="19936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7746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82AE31-093C-8109-66E1-8C5BC246B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7200" dirty="0"/>
              <a:t>Chart-4 Customer Rating Analysis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072" y="1817073"/>
            <a:ext cx="11018520" cy="18288"/>
          </a:xfrm>
          <a:custGeom>
            <a:avLst/>
            <a:gdLst>
              <a:gd name="connsiteX0" fmla="*/ 0 w 11018520"/>
              <a:gd name="connsiteY0" fmla="*/ 0 h 18288"/>
              <a:gd name="connsiteX1" fmla="*/ 468287 w 11018520"/>
              <a:gd name="connsiteY1" fmla="*/ 0 h 18288"/>
              <a:gd name="connsiteX2" fmla="*/ 1156945 w 11018520"/>
              <a:gd name="connsiteY2" fmla="*/ 0 h 18288"/>
              <a:gd name="connsiteX3" fmla="*/ 1955787 w 11018520"/>
              <a:gd name="connsiteY3" fmla="*/ 0 h 18288"/>
              <a:gd name="connsiteX4" fmla="*/ 2313889 w 11018520"/>
              <a:gd name="connsiteY4" fmla="*/ 0 h 18288"/>
              <a:gd name="connsiteX5" fmla="*/ 2671991 w 11018520"/>
              <a:gd name="connsiteY5" fmla="*/ 0 h 18288"/>
              <a:gd name="connsiteX6" fmla="*/ 3581019 w 11018520"/>
              <a:gd name="connsiteY6" fmla="*/ 0 h 18288"/>
              <a:gd name="connsiteX7" fmla="*/ 4269677 w 11018520"/>
              <a:gd name="connsiteY7" fmla="*/ 0 h 18288"/>
              <a:gd name="connsiteX8" fmla="*/ 4627778 w 11018520"/>
              <a:gd name="connsiteY8" fmla="*/ 0 h 18288"/>
              <a:gd name="connsiteX9" fmla="*/ 5316436 w 11018520"/>
              <a:gd name="connsiteY9" fmla="*/ 0 h 18288"/>
              <a:gd name="connsiteX10" fmla="*/ 6225464 w 11018520"/>
              <a:gd name="connsiteY10" fmla="*/ 0 h 18288"/>
              <a:gd name="connsiteX11" fmla="*/ 6803936 w 11018520"/>
              <a:gd name="connsiteY11" fmla="*/ 0 h 18288"/>
              <a:gd name="connsiteX12" fmla="*/ 7382408 w 11018520"/>
              <a:gd name="connsiteY12" fmla="*/ 0 h 18288"/>
              <a:gd name="connsiteX13" fmla="*/ 8071066 w 11018520"/>
              <a:gd name="connsiteY13" fmla="*/ 0 h 18288"/>
              <a:gd name="connsiteX14" fmla="*/ 8869909 w 11018520"/>
              <a:gd name="connsiteY14" fmla="*/ 0 h 18288"/>
              <a:gd name="connsiteX15" fmla="*/ 9668751 w 11018520"/>
              <a:gd name="connsiteY15" fmla="*/ 0 h 18288"/>
              <a:gd name="connsiteX16" fmla="*/ 11018520 w 11018520"/>
              <a:gd name="connsiteY16" fmla="*/ 0 h 18288"/>
              <a:gd name="connsiteX17" fmla="*/ 11018520 w 11018520"/>
              <a:gd name="connsiteY17" fmla="*/ 18288 h 18288"/>
              <a:gd name="connsiteX18" fmla="*/ 10550233 w 11018520"/>
              <a:gd name="connsiteY18" fmla="*/ 18288 h 18288"/>
              <a:gd name="connsiteX19" fmla="*/ 9641205 w 11018520"/>
              <a:gd name="connsiteY19" fmla="*/ 18288 h 18288"/>
              <a:gd name="connsiteX20" fmla="*/ 8952548 w 11018520"/>
              <a:gd name="connsiteY20" fmla="*/ 18288 h 18288"/>
              <a:gd name="connsiteX21" fmla="*/ 8594446 w 11018520"/>
              <a:gd name="connsiteY21" fmla="*/ 18288 h 18288"/>
              <a:gd name="connsiteX22" fmla="*/ 7905788 w 11018520"/>
              <a:gd name="connsiteY22" fmla="*/ 18288 h 18288"/>
              <a:gd name="connsiteX23" fmla="*/ 7327316 w 11018520"/>
              <a:gd name="connsiteY23" fmla="*/ 18288 h 18288"/>
              <a:gd name="connsiteX24" fmla="*/ 6748844 w 11018520"/>
              <a:gd name="connsiteY24" fmla="*/ 18288 h 18288"/>
              <a:gd name="connsiteX25" fmla="*/ 6170371 w 11018520"/>
              <a:gd name="connsiteY25" fmla="*/ 18288 h 18288"/>
              <a:gd name="connsiteX26" fmla="*/ 5591899 w 11018520"/>
              <a:gd name="connsiteY26" fmla="*/ 18288 h 18288"/>
              <a:gd name="connsiteX27" fmla="*/ 4793056 w 11018520"/>
              <a:gd name="connsiteY27" fmla="*/ 18288 h 18288"/>
              <a:gd name="connsiteX28" fmla="*/ 4104399 w 11018520"/>
              <a:gd name="connsiteY28" fmla="*/ 18288 h 18288"/>
              <a:gd name="connsiteX29" fmla="*/ 3746297 w 11018520"/>
              <a:gd name="connsiteY29" fmla="*/ 18288 h 18288"/>
              <a:gd name="connsiteX30" fmla="*/ 3167825 w 11018520"/>
              <a:gd name="connsiteY30" fmla="*/ 18288 h 18288"/>
              <a:gd name="connsiteX31" fmla="*/ 2368982 w 11018520"/>
              <a:gd name="connsiteY31" fmla="*/ 18288 h 18288"/>
              <a:gd name="connsiteX32" fmla="*/ 1900695 w 11018520"/>
              <a:gd name="connsiteY32" fmla="*/ 18288 h 18288"/>
              <a:gd name="connsiteX33" fmla="*/ 991667 w 11018520"/>
              <a:gd name="connsiteY33" fmla="*/ 18288 h 18288"/>
              <a:gd name="connsiteX34" fmla="*/ 0 w 11018520"/>
              <a:gd name="connsiteY34" fmla="*/ 18288 h 18288"/>
              <a:gd name="connsiteX35" fmla="*/ 0 w 11018520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018520" h="18288" fill="none" extrusionOk="0">
                <a:moveTo>
                  <a:pt x="0" y="0"/>
                </a:moveTo>
                <a:cubicBezTo>
                  <a:pt x="176840" y="19448"/>
                  <a:pt x="369510" y="1686"/>
                  <a:pt x="468287" y="0"/>
                </a:cubicBezTo>
                <a:cubicBezTo>
                  <a:pt x="567064" y="-1686"/>
                  <a:pt x="844925" y="28710"/>
                  <a:pt x="1156945" y="0"/>
                </a:cubicBezTo>
                <a:cubicBezTo>
                  <a:pt x="1468965" y="-28710"/>
                  <a:pt x="1755775" y="35306"/>
                  <a:pt x="1955787" y="0"/>
                </a:cubicBezTo>
                <a:cubicBezTo>
                  <a:pt x="2155799" y="-35306"/>
                  <a:pt x="2224532" y="-16632"/>
                  <a:pt x="2313889" y="0"/>
                </a:cubicBezTo>
                <a:cubicBezTo>
                  <a:pt x="2403246" y="16632"/>
                  <a:pt x="2494050" y="6083"/>
                  <a:pt x="2671991" y="0"/>
                </a:cubicBezTo>
                <a:cubicBezTo>
                  <a:pt x="2849932" y="-6083"/>
                  <a:pt x="3354152" y="34614"/>
                  <a:pt x="3581019" y="0"/>
                </a:cubicBezTo>
                <a:cubicBezTo>
                  <a:pt x="3807886" y="-34614"/>
                  <a:pt x="4022451" y="14254"/>
                  <a:pt x="4269677" y="0"/>
                </a:cubicBezTo>
                <a:cubicBezTo>
                  <a:pt x="4516903" y="-14254"/>
                  <a:pt x="4514495" y="-13291"/>
                  <a:pt x="4627778" y="0"/>
                </a:cubicBezTo>
                <a:cubicBezTo>
                  <a:pt x="4741061" y="13291"/>
                  <a:pt x="5120758" y="-22660"/>
                  <a:pt x="5316436" y="0"/>
                </a:cubicBezTo>
                <a:cubicBezTo>
                  <a:pt x="5512114" y="22660"/>
                  <a:pt x="5812155" y="-9513"/>
                  <a:pt x="6225464" y="0"/>
                </a:cubicBezTo>
                <a:cubicBezTo>
                  <a:pt x="6638773" y="9513"/>
                  <a:pt x="6545417" y="2479"/>
                  <a:pt x="6803936" y="0"/>
                </a:cubicBezTo>
                <a:cubicBezTo>
                  <a:pt x="7062455" y="-2479"/>
                  <a:pt x="7245098" y="-20209"/>
                  <a:pt x="7382408" y="0"/>
                </a:cubicBezTo>
                <a:cubicBezTo>
                  <a:pt x="7519718" y="20209"/>
                  <a:pt x="7801947" y="19736"/>
                  <a:pt x="8071066" y="0"/>
                </a:cubicBezTo>
                <a:cubicBezTo>
                  <a:pt x="8340185" y="-19736"/>
                  <a:pt x="8495312" y="-6666"/>
                  <a:pt x="8869909" y="0"/>
                </a:cubicBezTo>
                <a:cubicBezTo>
                  <a:pt x="9244506" y="6666"/>
                  <a:pt x="9501461" y="-13745"/>
                  <a:pt x="9668751" y="0"/>
                </a:cubicBezTo>
                <a:cubicBezTo>
                  <a:pt x="9836041" y="13745"/>
                  <a:pt x="10607605" y="14143"/>
                  <a:pt x="11018520" y="0"/>
                </a:cubicBezTo>
                <a:cubicBezTo>
                  <a:pt x="11019166" y="4451"/>
                  <a:pt x="11019010" y="9226"/>
                  <a:pt x="11018520" y="18288"/>
                </a:cubicBezTo>
                <a:cubicBezTo>
                  <a:pt x="10834966" y="15274"/>
                  <a:pt x="10754561" y="35250"/>
                  <a:pt x="10550233" y="18288"/>
                </a:cubicBezTo>
                <a:cubicBezTo>
                  <a:pt x="10345905" y="1326"/>
                  <a:pt x="9906342" y="45884"/>
                  <a:pt x="9641205" y="18288"/>
                </a:cubicBezTo>
                <a:cubicBezTo>
                  <a:pt x="9376068" y="-9308"/>
                  <a:pt x="9177188" y="43988"/>
                  <a:pt x="8952548" y="18288"/>
                </a:cubicBezTo>
                <a:cubicBezTo>
                  <a:pt x="8727908" y="-7412"/>
                  <a:pt x="8707007" y="3271"/>
                  <a:pt x="8594446" y="18288"/>
                </a:cubicBezTo>
                <a:cubicBezTo>
                  <a:pt x="8481885" y="33305"/>
                  <a:pt x="8175004" y="35109"/>
                  <a:pt x="7905788" y="18288"/>
                </a:cubicBezTo>
                <a:cubicBezTo>
                  <a:pt x="7636572" y="1467"/>
                  <a:pt x="7535638" y="7399"/>
                  <a:pt x="7327316" y="18288"/>
                </a:cubicBezTo>
                <a:cubicBezTo>
                  <a:pt x="7118994" y="29177"/>
                  <a:pt x="6978247" y="47205"/>
                  <a:pt x="6748844" y="18288"/>
                </a:cubicBezTo>
                <a:cubicBezTo>
                  <a:pt x="6519441" y="-10629"/>
                  <a:pt x="6459241" y="43308"/>
                  <a:pt x="6170371" y="18288"/>
                </a:cubicBezTo>
                <a:cubicBezTo>
                  <a:pt x="5881501" y="-6732"/>
                  <a:pt x="5736201" y="35971"/>
                  <a:pt x="5591899" y="18288"/>
                </a:cubicBezTo>
                <a:cubicBezTo>
                  <a:pt x="5447597" y="605"/>
                  <a:pt x="4990303" y="20409"/>
                  <a:pt x="4793056" y="18288"/>
                </a:cubicBezTo>
                <a:cubicBezTo>
                  <a:pt x="4595809" y="16167"/>
                  <a:pt x="4271723" y="2909"/>
                  <a:pt x="4104399" y="18288"/>
                </a:cubicBezTo>
                <a:cubicBezTo>
                  <a:pt x="3937075" y="33667"/>
                  <a:pt x="3923235" y="10730"/>
                  <a:pt x="3746297" y="18288"/>
                </a:cubicBezTo>
                <a:cubicBezTo>
                  <a:pt x="3569359" y="25846"/>
                  <a:pt x="3351081" y="24702"/>
                  <a:pt x="3167825" y="18288"/>
                </a:cubicBezTo>
                <a:cubicBezTo>
                  <a:pt x="2984569" y="11874"/>
                  <a:pt x="2708033" y="13293"/>
                  <a:pt x="2368982" y="18288"/>
                </a:cubicBezTo>
                <a:cubicBezTo>
                  <a:pt x="2029931" y="23283"/>
                  <a:pt x="2009060" y="37671"/>
                  <a:pt x="1900695" y="18288"/>
                </a:cubicBezTo>
                <a:cubicBezTo>
                  <a:pt x="1792330" y="-1095"/>
                  <a:pt x="1183178" y="9337"/>
                  <a:pt x="991667" y="18288"/>
                </a:cubicBezTo>
                <a:cubicBezTo>
                  <a:pt x="800156" y="27239"/>
                  <a:pt x="375690" y="34110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1018520" h="18288" stroke="0" extrusionOk="0">
                <a:moveTo>
                  <a:pt x="0" y="0"/>
                </a:moveTo>
                <a:cubicBezTo>
                  <a:pt x="266588" y="-23405"/>
                  <a:pt x="350503" y="-27031"/>
                  <a:pt x="578472" y="0"/>
                </a:cubicBezTo>
                <a:cubicBezTo>
                  <a:pt x="806441" y="27031"/>
                  <a:pt x="803976" y="13604"/>
                  <a:pt x="936574" y="0"/>
                </a:cubicBezTo>
                <a:cubicBezTo>
                  <a:pt x="1069172" y="-13604"/>
                  <a:pt x="1661335" y="-31902"/>
                  <a:pt x="1845602" y="0"/>
                </a:cubicBezTo>
                <a:cubicBezTo>
                  <a:pt x="2029869" y="31902"/>
                  <a:pt x="2273452" y="17005"/>
                  <a:pt x="2424074" y="0"/>
                </a:cubicBezTo>
                <a:cubicBezTo>
                  <a:pt x="2574696" y="-17005"/>
                  <a:pt x="2790864" y="-28133"/>
                  <a:pt x="3002547" y="0"/>
                </a:cubicBezTo>
                <a:cubicBezTo>
                  <a:pt x="3214230" y="28133"/>
                  <a:pt x="3605033" y="-14934"/>
                  <a:pt x="3911575" y="0"/>
                </a:cubicBezTo>
                <a:cubicBezTo>
                  <a:pt x="4218117" y="14934"/>
                  <a:pt x="4198004" y="3604"/>
                  <a:pt x="4379862" y="0"/>
                </a:cubicBezTo>
                <a:cubicBezTo>
                  <a:pt x="4561720" y="-3604"/>
                  <a:pt x="4941151" y="-37368"/>
                  <a:pt x="5288890" y="0"/>
                </a:cubicBezTo>
                <a:cubicBezTo>
                  <a:pt x="5636629" y="37368"/>
                  <a:pt x="6011513" y="-33898"/>
                  <a:pt x="6197918" y="0"/>
                </a:cubicBezTo>
                <a:cubicBezTo>
                  <a:pt x="6384323" y="33898"/>
                  <a:pt x="6555799" y="11241"/>
                  <a:pt x="6886575" y="0"/>
                </a:cubicBezTo>
                <a:cubicBezTo>
                  <a:pt x="7217351" y="-11241"/>
                  <a:pt x="7604472" y="-44614"/>
                  <a:pt x="7795603" y="0"/>
                </a:cubicBezTo>
                <a:cubicBezTo>
                  <a:pt x="7986734" y="44614"/>
                  <a:pt x="8098870" y="-11086"/>
                  <a:pt x="8374075" y="0"/>
                </a:cubicBezTo>
                <a:cubicBezTo>
                  <a:pt x="8649280" y="11086"/>
                  <a:pt x="8701749" y="-25020"/>
                  <a:pt x="8952548" y="0"/>
                </a:cubicBezTo>
                <a:cubicBezTo>
                  <a:pt x="9203347" y="25020"/>
                  <a:pt x="9519297" y="4274"/>
                  <a:pt x="9751390" y="0"/>
                </a:cubicBezTo>
                <a:cubicBezTo>
                  <a:pt x="9983483" y="-4274"/>
                  <a:pt x="10169881" y="16480"/>
                  <a:pt x="10329863" y="0"/>
                </a:cubicBezTo>
                <a:cubicBezTo>
                  <a:pt x="10489845" y="-16480"/>
                  <a:pt x="10750941" y="-9727"/>
                  <a:pt x="11018520" y="0"/>
                </a:cubicBezTo>
                <a:cubicBezTo>
                  <a:pt x="11018113" y="8690"/>
                  <a:pt x="11018366" y="14141"/>
                  <a:pt x="11018520" y="18288"/>
                </a:cubicBezTo>
                <a:cubicBezTo>
                  <a:pt x="10841176" y="-3597"/>
                  <a:pt x="10399304" y="41504"/>
                  <a:pt x="10219677" y="18288"/>
                </a:cubicBezTo>
                <a:cubicBezTo>
                  <a:pt x="10040050" y="-4928"/>
                  <a:pt x="10030762" y="16144"/>
                  <a:pt x="9861575" y="18288"/>
                </a:cubicBezTo>
                <a:cubicBezTo>
                  <a:pt x="9692388" y="20432"/>
                  <a:pt x="9529439" y="40380"/>
                  <a:pt x="9393288" y="18288"/>
                </a:cubicBezTo>
                <a:cubicBezTo>
                  <a:pt x="9257137" y="-3804"/>
                  <a:pt x="8825003" y="25592"/>
                  <a:pt x="8484260" y="18288"/>
                </a:cubicBezTo>
                <a:cubicBezTo>
                  <a:pt x="8143517" y="10984"/>
                  <a:pt x="8082894" y="45968"/>
                  <a:pt x="7795603" y="18288"/>
                </a:cubicBezTo>
                <a:cubicBezTo>
                  <a:pt x="7508312" y="-9392"/>
                  <a:pt x="7466074" y="19486"/>
                  <a:pt x="7327316" y="18288"/>
                </a:cubicBezTo>
                <a:cubicBezTo>
                  <a:pt x="7188558" y="17090"/>
                  <a:pt x="6869645" y="4657"/>
                  <a:pt x="6638658" y="18288"/>
                </a:cubicBezTo>
                <a:cubicBezTo>
                  <a:pt x="6407671" y="31919"/>
                  <a:pt x="6359238" y="35967"/>
                  <a:pt x="6280556" y="18288"/>
                </a:cubicBezTo>
                <a:cubicBezTo>
                  <a:pt x="6201874" y="609"/>
                  <a:pt x="6041216" y="22404"/>
                  <a:pt x="5922455" y="18288"/>
                </a:cubicBezTo>
                <a:cubicBezTo>
                  <a:pt x="5803694" y="14172"/>
                  <a:pt x="5555521" y="48848"/>
                  <a:pt x="5233797" y="18288"/>
                </a:cubicBezTo>
                <a:cubicBezTo>
                  <a:pt x="4912073" y="-12272"/>
                  <a:pt x="4986440" y="-2740"/>
                  <a:pt x="4765510" y="18288"/>
                </a:cubicBezTo>
                <a:cubicBezTo>
                  <a:pt x="4544580" y="39316"/>
                  <a:pt x="4177715" y="18248"/>
                  <a:pt x="3966667" y="18288"/>
                </a:cubicBezTo>
                <a:cubicBezTo>
                  <a:pt x="3755619" y="18328"/>
                  <a:pt x="3664519" y="22387"/>
                  <a:pt x="3498380" y="18288"/>
                </a:cubicBezTo>
                <a:cubicBezTo>
                  <a:pt x="3332241" y="14189"/>
                  <a:pt x="3065858" y="-7524"/>
                  <a:pt x="2699537" y="18288"/>
                </a:cubicBezTo>
                <a:cubicBezTo>
                  <a:pt x="2333216" y="44100"/>
                  <a:pt x="2505666" y="4650"/>
                  <a:pt x="2341436" y="18288"/>
                </a:cubicBezTo>
                <a:cubicBezTo>
                  <a:pt x="2177206" y="31926"/>
                  <a:pt x="1790164" y="19880"/>
                  <a:pt x="1542593" y="18288"/>
                </a:cubicBezTo>
                <a:cubicBezTo>
                  <a:pt x="1295022" y="16696"/>
                  <a:pt x="1218012" y="39325"/>
                  <a:pt x="1074306" y="18288"/>
                </a:cubicBezTo>
                <a:cubicBezTo>
                  <a:pt x="930600" y="-2749"/>
                  <a:pt x="797266" y="24589"/>
                  <a:pt x="716204" y="18288"/>
                </a:cubicBezTo>
                <a:cubicBezTo>
                  <a:pt x="635142" y="11987"/>
                  <a:pt x="344503" y="4139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FF2A01"/>
          </a:solidFill>
          <a:ln w="38100" cap="rnd">
            <a:solidFill>
              <a:srgbClr val="FF2A0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6C2448E-8E9E-7163-6698-C22B10D5F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dirty="0"/>
              <a:t>In this heat map we are representing the average rating of particular products in a category to know the customer satisfaction on quality of a product.</a:t>
            </a:r>
          </a:p>
          <a:p>
            <a:r>
              <a:rPr lang="en-US" dirty="0"/>
              <a:t>Actual product reviews are helpful in improving the product quality and its sales.</a:t>
            </a:r>
          </a:p>
          <a:p>
            <a:r>
              <a:rPr lang="en-US" dirty="0"/>
              <a:t>This heat map varies color from red to green with respect to ratings from low to high.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D1640D-BEED-9804-2613-BF3B7BF75A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936" r="19936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114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B465138D-D774-4630-0E41-1E819E3752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03" r="1" b="6103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95411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2306AB6-9D65-4F8E-9FD7-C3F3A3DE3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Exclamation mark on a yellow background">
            <a:extLst>
              <a:ext uri="{FF2B5EF4-FFF2-40B4-BE49-F238E27FC236}">
                <a16:creationId xmlns:a16="http://schemas.microsoft.com/office/drawing/2014/main" id="{6A2C110E-03B7-486D-1E37-C44A116571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84C940E-7A1D-418E-A9E8-C9852CA8E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1255" y="2996261"/>
            <a:ext cx="6310745" cy="3861739"/>
          </a:xfrm>
          <a:custGeom>
            <a:avLst/>
            <a:gdLst>
              <a:gd name="connsiteX0" fmla="*/ 5172027 w 6310745"/>
              <a:gd name="connsiteY0" fmla="*/ 351902 h 3861739"/>
              <a:gd name="connsiteX1" fmla="*/ 5173047 w 6310745"/>
              <a:gd name="connsiteY1" fmla="*/ 352987 h 3861739"/>
              <a:gd name="connsiteX2" fmla="*/ 5177471 w 6310745"/>
              <a:gd name="connsiteY2" fmla="*/ 352581 h 3861739"/>
              <a:gd name="connsiteX3" fmla="*/ 2969865 w 6310745"/>
              <a:gd name="connsiteY3" fmla="*/ 91462 h 3861739"/>
              <a:gd name="connsiteX4" fmla="*/ 2918830 w 6310745"/>
              <a:gd name="connsiteY4" fmla="*/ 95401 h 3861739"/>
              <a:gd name="connsiteX5" fmla="*/ 1957331 w 6310745"/>
              <a:gd name="connsiteY5" fmla="*/ 323658 h 3861739"/>
              <a:gd name="connsiteX6" fmla="*/ 413011 w 6310745"/>
              <a:gd name="connsiteY6" fmla="*/ 1429370 h 3861739"/>
              <a:gd name="connsiteX7" fmla="*/ 88087 w 6310745"/>
              <a:gd name="connsiteY7" fmla="*/ 2204577 h 3861739"/>
              <a:gd name="connsiteX8" fmla="*/ 109862 w 6310745"/>
              <a:gd name="connsiteY8" fmla="*/ 2159496 h 3861739"/>
              <a:gd name="connsiteX9" fmla="*/ 566286 w 6310745"/>
              <a:gd name="connsiteY9" fmla="*/ 1369352 h 3861739"/>
              <a:gd name="connsiteX10" fmla="*/ 1648059 w 6310745"/>
              <a:gd name="connsiteY10" fmla="*/ 484837 h 3861739"/>
              <a:gd name="connsiteX11" fmla="*/ 2969865 w 6310745"/>
              <a:gd name="connsiteY11" fmla="*/ 91462 h 3861739"/>
              <a:gd name="connsiteX12" fmla="*/ 3495357 w 6310745"/>
              <a:gd name="connsiteY12" fmla="*/ 893 h 3861739"/>
              <a:gd name="connsiteX13" fmla="*/ 3941913 w 6310745"/>
              <a:gd name="connsiteY13" fmla="*/ 37963 h 3861739"/>
              <a:gd name="connsiteX14" fmla="*/ 5299614 w 6310745"/>
              <a:gd name="connsiteY14" fmla="*/ 324201 h 3861739"/>
              <a:gd name="connsiteX15" fmla="*/ 6213700 w 6310745"/>
              <a:gd name="connsiteY15" fmla="*/ 666307 h 3861739"/>
              <a:gd name="connsiteX16" fmla="*/ 6310745 w 6310745"/>
              <a:gd name="connsiteY16" fmla="*/ 718092 h 3861739"/>
              <a:gd name="connsiteX17" fmla="*/ 6310745 w 6310745"/>
              <a:gd name="connsiteY17" fmla="*/ 786964 h 3861739"/>
              <a:gd name="connsiteX18" fmla="*/ 6223734 w 6310745"/>
              <a:gd name="connsiteY18" fmla="*/ 739515 h 3861739"/>
              <a:gd name="connsiteX19" fmla="*/ 5436559 w 6310745"/>
              <a:gd name="connsiteY19" fmla="*/ 427942 h 3861739"/>
              <a:gd name="connsiteX20" fmla="*/ 5314925 w 6310745"/>
              <a:gd name="connsiteY20" fmla="*/ 390465 h 3861739"/>
              <a:gd name="connsiteX21" fmla="*/ 5198564 w 6310745"/>
              <a:gd name="connsiteY21" fmla="*/ 357468 h 3861739"/>
              <a:gd name="connsiteX22" fmla="*/ 5826636 w 6310745"/>
              <a:gd name="connsiteY22" fmla="*/ 619266 h 3861739"/>
              <a:gd name="connsiteX23" fmla="*/ 6125359 w 6310745"/>
              <a:gd name="connsiteY23" fmla="*/ 778370 h 3861739"/>
              <a:gd name="connsiteX24" fmla="*/ 6310745 w 6310745"/>
              <a:gd name="connsiteY24" fmla="*/ 896973 h 3861739"/>
              <a:gd name="connsiteX25" fmla="*/ 6310745 w 6310745"/>
              <a:gd name="connsiteY25" fmla="*/ 3861739 h 3861739"/>
              <a:gd name="connsiteX26" fmla="*/ 974639 w 6310745"/>
              <a:gd name="connsiteY26" fmla="*/ 3861739 h 3861739"/>
              <a:gd name="connsiteX27" fmla="*/ 719986 w 6310745"/>
              <a:gd name="connsiteY27" fmla="*/ 3659957 h 3861739"/>
              <a:gd name="connsiteX28" fmla="*/ 299202 w 6310745"/>
              <a:gd name="connsiteY28" fmla="*/ 3177626 h 3861739"/>
              <a:gd name="connsiteX29" fmla="*/ 52873 w 6310745"/>
              <a:gd name="connsiteY29" fmla="*/ 2564820 h 3861739"/>
              <a:gd name="connsiteX30" fmla="*/ 21743 w 6310745"/>
              <a:gd name="connsiteY30" fmla="*/ 2457276 h 3861739"/>
              <a:gd name="connsiteX31" fmla="*/ 15788 w 6310745"/>
              <a:gd name="connsiteY31" fmla="*/ 2193035 h 3861739"/>
              <a:gd name="connsiteX32" fmla="*/ 1087523 w 6310745"/>
              <a:gd name="connsiteY32" fmla="*/ 695306 h 3861739"/>
              <a:gd name="connsiteX33" fmla="*/ 2765215 w 6310745"/>
              <a:gd name="connsiteY33" fmla="*/ 56158 h 3861739"/>
              <a:gd name="connsiteX34" fmla="*/ 3120078 w 6310745"/>
              <a:gd name="connsiteY34" fmla="*/ 15422 h 3861739"/>
              <a:gd name="connsiteX35" fmla="*/ 3495357 w 6310745"/>
              <a:gd name="connsiteY35" fmla="*/ 893 h 386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310745" h="3861739">
                <a:moveTo>
                  <a:pt x="5172027" y="351902"/>
                </a:moveTo>
                <a:cubicBezTo>
                  <a:pt x="5172027" y="351902"/>
                  <a:pt x="5172027" y="352852"/>
                  <a:pt x="5173047" y="352987"/>
                </a:cubicBezTo>
                <a:lnTo>
                  <a:pt x="5177471" y="352581"/>
                </a:lnTo>
                <a:close/>
                <a:moveTo>
                  <a:pt x="2969865" y="91462"/>
                </a:moveTo>
                <a:cubicBezTo>
                  <a:pt x="2952701" y="89711"/>
                  <a:pt x="2935264" y="91055"/>
                  <a:pt x="2918830" y="95401"/>
                </a:cubicBezTo>
                <a:cubicBezTo>
                  <a:pt x="2586081" y="133611"/>
                  <a:pt x="2262146" y="210506"/>
                  <a:pt x="1957331" y="323658"/>
                </a:cubicBezTo>
                <a:cubicBezTo>
                  <a:pt x="1300170" y="565494"/>
                  <a:pt x="773488" y="924243"/>
                  <a:pt x="413011" y="1429370"/>
                </a:cubicBezTo>
                <a:cubicBezTo>
                  <a:pt x="241125" y="1667934"/>
                  <a:pt x="130650" y="1931482"/>
                  <a:pt x="88087" y="2204577"/>
                </a:cubicBezTo>
                <a:cubicBezTo>
                  <a:pt x="96253" y="2189777"/>
                  <a:pt x="103398" y="2174704"/>
                  <a:pt x="109862" y="2159496"/>
                </a:cubicBezTo>
                <a:cubicBezTo>
                  <a:pt x="227584" y="1883441"/>
                  <a:pt x="374053" y="1617978"/>
                  <a:pt x="566286" y="1369352"/>
                </a:cubicBezTo>
                <a:cubicBezTo>
                  <a:pt x="843916" y="1009789"/>
                  <a:pt x="1197929" y="710108"/>
                  <a:pt x="1648059" y="484837"/>
                </a:cubicBezTo>
                <a:cubicBezTo>
                  <a:pt x="2053957" y="281700"/>
                  <a:pt x="2497621" y="159899"/>
                  <a:pt x="2969865" y="91462"/>
                </a:cubicBezTo>
                <a:close/>
                <a:moveTo>
                  <a:pt x="3495357" y="893"/>
                </a:moveTo>
                <a:cubicBezTo>
                  <a:pt x="3633661" y="-4539"/>
                  <a:pt x="3787957" y="15693"/>
                  <a:pt x="3941913" y="37963"/>
                </a:cubicBezTo>
                <a:cubicBezTo>
                  <a:pt x="4403949" y="104770"/>
                  <a:pt x="4858161" y="195339"/>
                  <a:pt x="5299614" y="324201"/>
                </a:cubicBezTo>
                <a:cubicBezTo>
                  <a:pt x="5617945" y="417079"/>
                  <a:pt x="5925559" y="526685"/>
                  <a:pt x="6213700" y="666307"/>
                </a:cubicBezTo>
                <a:lnTo>
                  <a:pt x="6310745" y="718092"/>
                </a:lnTo>
                <a:lnTo>
                  <a:pt x="6310745" y="786964"/>
                </a:lnTo>
                <a:lnTo>
                  <a:pt x="6223734" y="739515"/>
                </a:lnTo>
                <a:cubicBezTo>
                  <a:pt x="5975170" y="615379"/>
                  <a:pt x="5710361" y="515015"/>
                  <a:pt x="5436559" y="427942"/>
                </a:cubicBezTo>
                <a:cubicBezTo>
                  <a:pt x="5396292" y="415002"/>
                  <a:pt x="5355753" y="402509"/>
                  <a:pt x="5314925" y="390465"/>
                </a:cubicBezTo>
                <a:cubicBezTo>
                  <a:pt x="5276307" y="379059"/>
                  <a:pt x="5237351" y="368468"/>
                  <a:pt x="5198564" y="357468"/>
                </a:cubicBezTo>
                <a:cubicBezTo>
                  <a:pt x="5414393" y="434473"/>
                  <a:pt x="5624129" y="521907"/>
                  <a:pt x="5826636" y="619266"/>
                </a:cubicBezTo>
                <a:cubicBezTo>
                  <a:pt x="5929344" y="669507"/>
                  <a:pt x="6029097" y="722388"/>
                  <a:pt x="6125359" y="778370"/>
                </a:cubicBezTo>
                <a:lnTo>
                  <a:pt x="6310745" y="896973"/>
                </a:lnTo>
                <a:lnTo>
                  <a:pt x="6310745" y="3861739"/>
                </a:lnTo>
                <a:lnTo>
                  <a:pt x="974639" y="3861739"/>
                </a:lnTo>
                <a:lnTo>
                  <a:pt x="719986" y="3659957"/>
                </a:lnTo>
                <a:cubicBezTo>
                  <a:pt x="556844" y="3515259"/>
                  <a:pt x="415052" y="3355506"/>
                  <a:pt x="299202" y="3177626"/>
                </a:cubicBezTo>
                <a:cubicBezTo>
                  <a:pt x="173197" y="2986301"/>
                  <a:pt x="89840" y="2778941"/>
                  <a:pt x="52873" y="2564820"/>
                </a:cubicBezTo>
                <a:cubicBezTo>
                  <a:pt x="46170" y="2528361"/>
                  <a:pt x="35760" y="2492390"/>
                  <a:pt x="21743" y="2457276"/>
                </a:cubicBezTo>
                <a:cubicBezTo>
                  <a:pt x="-12282" y="2369287"/>
                  <a:pt x="-34" y="2280753"/>
                  <a:pt x="15788" y="2193035"/>
                </a:cubicBezTo>
                <a:cubicBezTo>
                  <a:pt x="125343" y="1581179"/>
                  <a:pt x="505554" y="1091397"/>
                  <a:pt x="1087523" y="695306"/>
                </a:cubicBezTo>
                <a:cubicBezTo>
                  <a:pt x="1574397" y="363308"/>
                  <a:pt x="2138335" y="155961"/>
                  <a:pt x="2765215" y="56158"/>
                </a:cubicBezTo>
                <a:cubicBezTo>
                  <a:pt x="2882595" y="37419"/>
                  <a:pt x="3000997" y="24655"/>
                  <a:pt x="3120078" y="15422"/>
                </a:cubicBezTo>
                <a:cubicBezTo>
                  <a:pt x="3239161" y="6188"/>
                  <a:pt x="3356711" y="2250"/>
                  <a:pt x="3495357" y="893"/>
                </a:cubicBezTo>
                <a:close/>
              </a:path>
            </a:pathLst>
          </a:custGeom>
          <a:solidFill>
            <a:srgbClr val="D7A121">
              <a:alpha val="91000"/>
            </a:srgbClr>
          </a:solidFill>
          <a:ln w="127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CBEBB4-3ED3-BEA3-0F44-A575B15EC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878" y="3732208"/>
            <a:ext cx="4574851" cy="13902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chemeClr val="bg1"/>
                </a:solidFill>
              </a:rPr>
              <a:t>Thankyou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72E0F698-EDF5-464C-B466-8D34B8AF1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9179" y="5344820"/>
            <a:ext cx="3994793" cy="27432"/>
          </a:xfrm>
          <a:custGeom>
            <a:avLst/>
            <a:gdLst>
              <a:gd name="connsiteX0" fmla="*/ 0 w 3994793"/>
              <a:gd name="connsiteY0" fmla="*/ 0 h 27432"/>
              <a:gd name="connsiteX1" fmla="*/ 745695 w 3994793"/>
              <a:gd name="connsiteY1" fmla="*/ 0 h 27432"/>
              <a:gd name="connsiteX2" fmla="*/ 1451441 w 3994793"/>
              <a:gd name="connsiteY2" fmla="*/ 0 h 27432"/>
              <a:gd name="connsiteX3" fmla="*/ 2157188 w 3994793"/>
              <a:gd name="connsiteY3" fmla="*/ 0 h 27432"/>
              <a:gd name="connsiteX4" fmla="*/ 2703143 w 3994793"/>
              <a:gd name="connsiteY4" fmla="*/ 0 h 27432"/>
              <a:gd name="connsiteX5" fmla="*/ 3289046 w 3994793"/>
              <a:gd name="connsiteY5" fmla="*/ 0 h 27432"/>
              <a:gd name="connsiteX6" fmla="*/ 3994793 w 3994793"/>
              <a:gd name="connsiteY6" fmla="*/ 0 h 27432"/>
              <a:gd name="connsiteX7" fmla="*/ 3994793 w 3994793"/>
              <a:gd name="connsiteY7" fmla="*/ 27432 h 27432"/>
              <a:gd name="connsiteX8" fmla="*/ 3328994 w 3994793"/>
              <a:gd name="connsiteY8" fmla="*/ 27432 h 27432"/>
              <a:gd name="connsiteX9" fmla="*/ 2783039 w 3994793"/>
              <a:gd name="connsiteY9" fmla="*/ 27432 h 27432"/>
              <a:gd name="connsiteX10" fmla="*/ 2237084 w 3994793"/>
              <a:gd name="connsiteY10" fmla="*/ 27432 h 27432"/>
              <a:gd name="connsiteX11" fmla="*/ 1531337 w 3994793"/>
              <a:gd name="connsiteY11" fmla="*/ 27432 h 27432"/>
              <a:gd name="connsiteX12" fmla="*/ 945434 w 3994793"/>
              <a:gd name="connsiteY12" fmla="*/ 27432 h 27432"/>
              <a:gd name="connsiteX13" fmla="*/ 0 w 3994793"/>
              <a:gd name="connsiteY13" fmla="*/ 27432 h 27432"/>
              <a:gd name="connsiteX14" fmla="*/ 0 w 3994793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94793" h="27432" fill="none" extrusionOk="0">
                <a:moveTo>
                  <a:pt x="0" y="0"/>
                </a:moveTo>
                <a:cubicBezTo>
                  <a:pt x="285474" y="-22732"/>
                  <a:pt x="421546" y="-1893"/>
                  <a:pt x="745695" y="0"/>
                </a:cubicBezTo>
                <a:cubicBezTo>
                  <a:pt x="1069844" y="1893"/>
                  <a:pt x="1267051" y="4066"/>
                  <a:pt x="1451441" y="0"/>
                </a:cubicBezTo>
                <a:cubicBezTo>
                  <a:pt x="1635831" y="-4066"/>
                  <a:pt x="1865269" y="3287"/>
                  <a:pt x="2157188" y="0"/>
                </a:cubicBezTo>
                <a:cubicBezTo>
                  <a:pt x="2449107" y="-3287"/>
                  <a:pt x="2473776" y="-12720"/>
                  <a:pt x="2703143" y="0"/>
                </a:cubicBezTo>
                <a:cubicBezTo>
                  <a:pt x="2932510" y="12720"/>
                  <a:pt x="3023998" y="17286"/>
                  <a:pt x="3289046" y="0"/>
                </a:cubicBezTo>
                <a:cubicBezTo>
                  <a:pt x="3554094" y="-17286"/>
                  <a:pt x="3836668" y="10296"/>
                  <a:pt x="3994793" y="0"/>
                </a:cubicBezTo>
                <a:cubicBezTo>
                  <a:pt x="3993836" y="8431"/>
                  <a:pt x="3994444" y="14612"/>
                  <a:pt x="3994793" y="27432"/>
                </a:cubicBezTo>
                <a:cubicBezTo>
                  <a:pt x="3751330" y="45147"/>
                  <a:pt x="3618521" y="7232"/>
                  <a:pt x="3328994" y="27432"/>
                </a:cubicBezTo>
                <a:cubicBezTo>
                  <a:pt x="3039467" y="47632"/>
                  <a:pt x="2908653" y="25202"/>
                  <a:pt x="2783039" y="27432"/>
                </a:cubicBezTo>
                <a:cubicBezTo>
                  <a:pt x="2657426" y="29662"/>
                  <a:pt x="2373985" y="40038"/>
                  <a:pt x="2237084" y="27432"/>
                </a:cubicBezTo>
                <a:cubicBezTo>
                  <a:pt x="2100183" y="14826"/>
                  <a:pt x="1862145" y="31781"/>
                  <a:pt x="1531337" y="27432"/>
                </a:cubicBezTo>
                <a:cubicBezTo>
                  <a:pt x="1200529" y="23083"/>
                  <a:pt x="1153029" y="12124"/>
                  <a:pt x="945434" y="27432"/>
                </a:cubicBezTo>
                <a:cubicBezTo>
                  <a:pt x="737839" y="42740"/>
                  <a:pt x="371500" y="-18970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94793" h="27432" stroke="0" extrusionOk="0">
                <a:moveTo>
                  <a:pt x="0" y="0"/>
                </a:moveTo>
                <a:cubicBezTo>
                  <a:pt x="233202" y="14567"/>
                  <a:pt x="387388" y="28518"/>
                  <a:pt x="625851" y="0"/>
                </a:cubicBezTo>
                <a:cubicBezTo>
                  <a:pt x="864314" y="-28518"/>
                  <a:pt x="1027047" y="-26118"/>
                  <a:pt x="1171806" y="0"/>
                </a:cubicBezTo>
                <a:cubicBezTo>
                  <a:pt x="1316566" y="26118"/>
                  <a:pt x="1639655" y="-2490"/>
                  <a:pt x="1917501" y="0"/>
                </a:cubicBezTo>
                <a:cubicBezTo>
                  <a:pt x="2195348" y="2490"/>
                  <a:pt x="2328758" y="19053"/>
                  <a:pt x="2543352" y="0"/>
                </a:cubicBezTo>
                <a:cubicBezTo>
                  <a:pt x="2757946" y="-19053"/>
                  <a:pt x="3028913" y="23876"/>
                  <a:pt x="3169202" y="0"/>
                </a:cubicBezTo>
                <a:cubicBezTo>
                  <a:pt x="3309491" y="-23876"/>
                  <a:pt x="3706249" y="-31775"/>
                  <a:pt x="3994793" y="0"/>
                </a:cubicBezTo>
                <a:cubicBezTo>
                  <a:pt x="3993438" y="9524"/>
                  <a:pt x="3993591" y="13975"/>
                  <a:pt x="3994793" y="27432"/>
                </a:cubicBezTo>
                <a:cubicBezTo>
                  <a:pt x="3717302" y="841"/>
                  <a:pt x="3475105" y="20835"/>
                  <a:pt x="3328994" y="27432"/>
                </a:cubicBezTo>
                <a:cubicBezTo>
                  <a:pt x="3182883" y="34029"/>
                  <a:pt x="3048913" y="25304"/>
                  <a:pt x="2783039" y="27432"/>
                </a:cubicBezTo>
                <a:cubicBezTo>
                  <a:pt x="2517165" y="29560"/>
                  <a:pt x="2371663" y="19960"/>
                  <a:pt x="2117240" y="27432"/>
                </a:cubicBezTo>
                <a:cubicBezTo>
                  <a:pt x="1862817" y="34904"/>
                  <a:pt x="1771642" y="53179"/>
                  <a:pt x="1451441" y="27432"/>
                </a:cubicBezTo>
                <a:cubicBezTo>
                  <a:pt x="1131240" y="1685"/>
                  <a:pt x="1013354" y="33667"/>
                  <a:pt x="825591" y="27432"/>
                </a:cubicBezTo>
                <a:cubicBezTo>
                  <a:pt x="637828" y="21198"/>
                  <a:pt x="270465" y="28145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81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Uno entre la multitud">
            <a:extLst>
              <a:ext uri="{FF2B5EF4-FFF2-40B4-BE49-F238E27FC236}">
                <a16:creationId xmlns:a16="http://schemas.microsoft.com/office/drawing/2014/main" id="{584D18D5-9AAF-3A8A-C0AB-A339BE4C46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34" b="172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A5FC7-7BA5-3073-EB02-612474D02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badi" panose="020B0604020104020204" pitchFamily="34" charset="0"/>
              </a:rPr>
              <a:t>Audience</a:t>
            </a:r>
          </a:p>
        </p:txBody>
      </p:sp>
    </p:spTree>
    <p:extLst>
      <p:ext uri="{BB962C8B-B14F-4D97-AF65-F5344CB8AC3E}">
        <p14:creationId xmlns:p14="http://schemas.microsoft.com/office/powerpoint/2010/main" val="3285550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human face, person, letter&#10;&#10;Description automatically generated">
            <a:extLst>
              <a:ext uri="{FF2B5EF4-FFF2-40B4-BE49-F238E27FC236}">
                <a16:creationId xmlns:a16="http://schemas.microsoft.com/office/drawing/2014/main" id="{9AEA2C8B-A01D-EE66-685D-27F0FF93B5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9" r="1" b="2111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65310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erson with a beard and glasses&#10;&#10;Description automatically generated with low confidence">
            <a:extLst>
              <a:ext uri="{FF2B5EF4-FFF2-40B4-BE49-F238E27FC236}">
                <a16:creationId xmlns:a16="http://schemas.microsoft.com/office/drawing/2014/main" id="{4E35C3EF-EA58-4D29-AAA9-330EBDE19F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3500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54762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itting on a piano&#10;&#10;Description automatically generated with low confidence">
            <a:extLst>
              <a:ext uri="{FF2B5EF4-FFF2-40B4-BE49-F238E27FC236}">
                <a16:creationId xmlns:a16="http://schemas.microsoft.com/office/drawing/2014/main" id="{3564ECFB-0006-29D2-E7A6-2D58BB13C5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3500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63797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ext, human face, person, letter&#10;&#10;Description automatically generated">
            <a:extLst>
              <a:ext uri="{FF2B5EF4-FFF2-40B4-BE49-F238E27FC236}">
                <a16:creationId xmlns:a16="http://schemas.microsoft.com/office/drawing/2014/main" id="{10363CDA-7F96-FB24-ECB4-9AEB806284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3500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95080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282E0B-9408-E459-DD8D-468C9DA70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6600" dirty="0"/>
              <a:t>Main Goal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F5E835"/>
          </a:solidFill>
          <a:ln w="38100" cap="rnd">
            <a:solidFill>
              <a:srgbClr val="F5E83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7BE85-DCCC-BC94-212A-B94984454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dirty="0"/>
              <a:t>Total product Sales and quality analysis of a product by customer satisfaction</a:t>
            </a:r>
          </a:p>
          <a:p>
            <a:r>
              <a:rPr lang="en-US" dirty="0"/>
              <a:t>How people are preferring their wants compared to needs</a:t>
            </a:r>
          </a:p>
          <a:p>
            <a:endParaRPr lang="en-US" dirty="0"/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F2097364-5ACF-7304-1A6F-992C4DF14E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1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98530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808D99-C4EC-7CC9-B987-DCFC6B088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800"/>
              <a:t>Story Board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FF7857"/>
          </a:solidFill>
          <a:ln w="38100" cap="rnd">
            <a:solidFill>
              <a:srgbClr val="FF785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website&#10;&#10;Description automatically generated with low confidence">
            <a:extLst>
              <a:ext uri="{FF2B5EF4-FFF2-40B4-BE49-F238E27FC236}">
                <a16:creationId xmlns:a16="http://schemas.microsoft.com/office/drawing/2014/main" id="{82D22E29-2CA1-1E38-4D4C-354B64C44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2598" y="640080"/>
            <a:ext cx="6938012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1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47B6BBF-09F2-4A29-AE4E-3771E2924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48E6D8-3464-6A31-58C1-DE5FEB450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34029"/>
            <a:ext cx="10921640" cy="1314698"/>
          </a:xfrm>
        </p:spPr>
        <p:txBody>
          <a:bodyPr anchor="ctr">
            <a:normAutofit/>
          </a:bodyPr>
          <a:lstStyle/>
          <a:p>
            <a:pPr algn="ctr"/>
            <a:r>
              <a:rPr lang="en-US" sz="7200"/>
              <a:t>Objectives</a:t>
            </a:r>
          </a:p>
        </p:txBody>
      </p:sp>
      <p:sp>
        <p:nvSpPr>
          <p:cNvPr id="12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48305" y="2241737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6DFADFC-DF40-72DC-C4D1-4ECCED43DD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804336"/>
              </p:ext>
            </p:extLst>
          </p:nvPr>
        </p:nvGraphicFramePr>
        <p:xfrm>
          <a:off x="632647" y="2805098"/>
          <a:ext cx="10915869" cy="3478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3088667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441</Words>
  <Application>Microsoft Macintosh PowerPoint</Application>
  <PresentationFormat>Widescreen</PresentationFormat>
  <Paragraphs>49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Abadi</vt:lpstr>
      <vt:lpstr>Arial</vt:lpstr>
      <vt:lpstr>The Hand Bold</vt:lpstr>
      <vt:lpstr>The Serif Hand Black</vt:lpstr>
      <vt:lpstr>Times New Roman</vt:lpstr>
      <vt:lpstr>SketchyVTI</vt:lpstr>
      <vt:lpstr>Amazon Product Sales 2023</vt:lpstr>
      <vt:lpstr>Audience</vt:lpstr>
      <vt:lpstr>PowerPoint Presentation</vt:lpstr>
      <vt:lpstr>PowerPoint Presentation</vt:lpstr>
      <vt:lpstr>PowerPoint Presentation</vt:lpstr>
      <vt:lpstr>PowerPoint Presentation</vt:lpstr>
      <vt:lpstr>Main Goal</vt:lpstr>
      <vt:lpstr>Story Board</vt:lpstr>
      <vt:lpstr>Objectives</vt:lpstr>
      <vt:lpstr>Kpi’s &amp; variable indicators</vt:lpstr>
      <vt:lpstr>Chart &amp; Table requirements</vt:lpstr>
      <vt:lpstr>Chart-1 Displaying the Sales with respect to category</vt:lpstr>
      <vt:lpstr>Chart-2 Categorizing needs Vs Wants</vt:lpstr>
      <vt:lpstr>Chart-3 Sales Vs Discount Analysis</vt:lpstr>
      <vt:lpstr>Chart-4 Customer Rating Analysis</vt:lpstr>
      <vt:lpstr>PowerPoint Presentation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Products Sales 2023</dc:title>
  <dc:creator>Virk, Gurvinder Singh</dc:creator>
  <cp:lastModifiedBy>Virk, Gurvinder Singh</cp:lastModifiedBy>
  <cp:revision>17</cp:revision>
  <dcterms:created xsi:type="dcterms:W3CDTF">2023-04-25T20:05:04Z</dcterms:created>
  <dcterms:modified xsi:type="dcterms:W3CDTF">2023-05-24T03:16:52Z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2023-04-27T04:22:32Z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350c54e6-0497-4fff-b117-17d8181c8aac</vt:lpwstr>
  </property>
  <property fmtid="{D5CDD505-2E9C-101B-9397-08002B2CF9AE}" pid="7" name="MSIP_Label_defa4170-0d19-0005-0004-bc88714345d2_ActionId">
    <vt:lpwstr>9590e448-9099-4628-836f-4a697b9f9e51</vt:lpwstr>
  </property>
  <property fmtid="{D5CDD505-2E9C-101B-9397-08002B2CF9AE}" pid="8" name="MSIP_Label_defa4170-0d19-0005-0004-bc88714345d2_ContentBits">
    <vt:lpwstr>0</vt:lpwstr>
  </property>
</Properties>
</file>

<file path=docProps/thumbnail.jpeg>
</file>